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theme/theme2.xml" ContentType="application/vnd.openxmlformats-officedocument.theme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theme/theme3.xml" ContentType="application/vnd.openxmlformats-officedocument.theme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theme/theme6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  <p:sldMasterId id="2147483672" r:id="rId2"/>
    <p:sldMasterId id="2147484258" r:id="rId3"/>
    <p:sldMasterId id="2147484277" r:id="rId4"/>
  </p:sldMasterIdLst>
  <p:notesMasterIdLst>
    <p:notesMasterId r:id="rId25"/>
  </p:notesMasterIdLst>
  <p:handoutMasterIdLst>
    <p:handoutMasterId r:id="rId26"/>
  </p:handoutMasterIdLst>
  <p:sldIdLst>
    <p:sldId id="256" r:id="rId5"/>
    <p:sldId id="258" r:id="rId6"/>
    <p:sldId id="259" r:id="rId7"/>
    <p:sldId id="260" r:id="rId8"/>
    <p:sldId id="261" r:id="rId9"/>
    <p:sldId id="262" r:id="rId10"/>
    <p:sldId id="263" r:id="rId11"/>
    <p:sldId id="264" r:id="rId12"/>
    <p:sldId id="265" r:id="rId13"/>
    <p:sldId id="266" r:id="rId14"/>
    <p:sldId id="267" r:id="rId15"/>
    <p:sldId id="268" r:id="rId16"/>
    <p:sldId id="275" r:id="rId17"/>
    <p:sldId id="276" r:id="rId18"/>
    <p:sldId id="277" r:id="rId19"/>
    <p:sldId id="269" r:id="rId20"/>
    <p:sldId id="278" r:id="rId21"/>
    <p:sldId id="279" r:id="rId22"/>
    <p:sldId id="280" r:id="rId23"/>
    <p:sldId id="281" r:id="rId24"/>
  </p:sldIdLst>
  <p:sldSz cx="12192000" cy="6858000"/>
  <p:notesSz cx="6858000" cy="9144000"/>
  <p:defaultTextStyle>
    <a:defPPr>
      <a:defRPr lang="en-GB"/>
    </a:defPPr>
    <a:lvl1pPr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1pPr>
    <a:lvl2pPr marL="4572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2pPr>
    <a:lvl3pPr marL="9144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3pPr>
    <a:lvl4pPr marL="13716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4pPr>
    <a:lvl5pPr marL="1828800" algn="l" defTabSz="457200" rtl="0" eaLnBrk="0" fontAlgn="base" hangingPunct="0">
      <a:spcBef>
        <a:spcPct val="0"/>
      </a:spcBef>
      <a:spcAft>
        <a:spcPct val="0"/>
      </a:spcAft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5pPr>
    <a:lvl6pPr marL="22860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6pPr>
    <a:lvl7pPr marL="27432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7pPr>
    <a:lvl8pPr marL="32004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8pPr>
    <a:lvl9pPr marL="3657600" algn="l" defTabSz="914400" rtl="0" eaLnBrk="1" latinLnBrk="0" hangingPunct="1">
      <a:defRPr sz="2400" kern="1200">
        <a:solidFill>
          <a:schemeClr val="tx1"/>
        </a:solidFill>
        <a:latin typeface="Arial" charset="0"/>
        <a:ea typeface="ＭＳ Ｐゴシック" charset="-128"/>
        <a:cs typeface="ＭＳ Ｐゴシック" charset="-128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Oana Stroe" initials="OS" lastIdx="2" clrIdx="0">
    <p:extLst>
      <p:ext uri="{19B8F6BF-5375-455C-9EA6-DF929625EA0E}">
        <p15:presenceInfo xmlns:p15="http://schemas.microsoft.com/office/powerpoint/2012/main" userId="Oana Stroe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srgbClr val="FF0000"/>
    </p:penClr>
    <p:extLst>
      <p:ext uri="{EC167BDD-8182-4AB7-AECC-EB403E3ABB37}">
        <p14:laserClr xmlns:p14="http://schemas.microsoft.com/office/powerpoint/2010/main">
          <a:srgbClr val="00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6E9C"/>
    <a:srgbClr val="B0B6A6"/>
    <a:srgbClr val="72D5E0"/>
    <a:srgbClr val="389198"/>
    <a:srgbClr val="879797"/>
    <a:srgbClr val="36AAC6"/>
    <a:srgbClr val="026767"/>
    <a:srgbClr val="FFC9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847"/>
    <p:restoredTop sz="94692"/>
  </p:normalViewPr>
  <p:slideViewPr>
    <p:cSldViewPr snapToGrid="0" snapToObjects="1" showGuides="1">
      <p:cViewPr varScale="1">
        <p:scale>
          <a:sx n="106" d="100"/>
          <a:sy n="106" d="100"/>
        </p:scale>
        <p:origin x="1008" y="17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handoutMaster" Target="handoutMasters/handoutMaster1.xml"/><Relationship Id="rId3" Type="http://schemas.openxmlformats.org/officeDocument/2006/relationships/slideMaster" Target="slideMasters/slideMaster3.xml"/><Relationship Id="rId21" Type="http://schemas.openxmlformats.org/officeDocument/2006/relationships/slide" Target="slides/slide17.xml"/><Relationship Id="rId7" Type="http://schemas.openxmlformats.org/officeDocument/2006/relationships/slide" Target="slides/slide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notesMaster" Target="notesMasters/notesMaster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0" Type="http://schemas.openxmlformats.org/officeDocument/2006/relationships/slide" Target="slides/slide16.xml"/><Relationship Id="rId2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presProps" Target="presProps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tableStyles" Target="tableStyles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commentAuthors" Target="commentAuthors.xml"/><Relationship Id="rId30" Type="http://schemas.openxmlformats.org/officeDocument/2006/relationships/theme" Target="theme/theme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6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71956542-C623-044C-94DC-BB3181C4B641}" type="datetimeFigureOut">
              <a:rPr lang="en-GB" altLang="x-none"/>
              <a:pPr>
                <a:defRPr/>
              </a:pPr>
              <a:t>21/01/2021</a:t>
            </a:fld>
            <a:endParaRPr lang="en-GB" altLang="x-none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AABC30A3-A54A-8D40-A678-0018651FA2D9}" type="slidenum">
              <a:rPr lang="en-GB" altLang="x-none"/>
              <a:pPr>
                <a:defRPr/>
              </a:pPr>
              <a:t>‹#›</a:t>
            </a:fld>
            <a:endParaRPr lang="en-GB" altLang="x-none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4079933B-9219-4A43-8FF1-1143B54DFF89}" type="datetimeFigureOut">
              <a:rPr lang="en-US" altLang="x-none"/>
              <a:pPr>
                <a:defRPr/>
              </a:pPr>
              <a:t>1/21/21</a:t>
            </a:fld>
            <a:endParaRPr lang="en-US" altLang="x-none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lvl="0"/>
            <a:endParaRPr lang="en-US" noProof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GB" altLang="x-none" noProof="0"/>
              <a:t>Click to edit Master text styles</a:t>
            </a:r>
          </a:p>
          <a:p>
            <a:pPr lvl="1"/>
            <a:r>
              <a:rPr lang="en-GB" altLang="x-none" noProof="0"/>
              <a:t>Second level</a:t>
            </a:r>
          </a:p>
          <a:p>
            <a:pPr lvl="2"/>
            <a:r>
              <a:rPr lang="en-GB" altLang="x-none" noProof="0"/>
              <a:t>Third level</a:t>
            </a:r>
          </a:p>
          <a:p>
            <a:pPr lvl="3"/>
            <a:r>
              <a:rPr lang="en-GB" altLang="x-none" noProof="0"/>
              <a:t>Fourth level</a:t>
            </a:r>
          </a:p>
          <a:p>
            <a:pPr lvl="4"/>
            <a:r>
              <a:rPr lang="en-GB" altLang="x-none" noProof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eaLnBrk="1" hangingPunct="1">
              <a:defRPr sz="1200">
                <a:ea typeface="ＭＳ Ｐゴシック" charset="0"/>
                <a:cs typeface="ＭＳ Ｐゴシック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 eaLnBrk="1" hangingPunct="1">
              <a:defRPr sz="1200">
                <a:cs typeface="+mn-cs"/>
              </a:defRPr>
            </a:lvl1pPr>
          </a:lstStyle>
          <a:p>
            <a:pPr>
              <a:defRPr/>
            </a:pPr>
            <a:fld id="{38688DC0-69FC-9E46-99A6-68B85A690F8C}" type="slidenum">
              <a:rPr lang="en-US" altLang="x-none"/>
              <a:pPr>
                <a:defRPr/>
              </a:pPr>
              <a:t>‹#›</a:t>
            </a:fld>
            <a:endParaRPr lang="en-US" altLang="x-none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0"/>
      </a:defRPr>
    </a:lvl1pPr>
    <a:lvl2pPr marL="4572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2pPr>
    <a:lvl3pPr marL="9144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3pPr>
    <a:lvl4pPr marL="13716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4pPr>
    <a:lvl5pPr marL="1828800" algn="l" defTabSz="457200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charset="0"/>
        <a:cs typeface="ＭＳ Ｐゴシック" charset="-128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2.jpeg"/><Relationship Id="rId1" Type="http://schemas.openxmlformats.org/officeDocument/2006/relationships/slideMaster" Target="../slideMasters/slideMaster3.xml"/></Relationships>
</file>

<file path=ppt/slideLayouts/_rels/slideLayout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3.xml"/></Relationships>
</file>

<file path=ppt/slideLayouts/_rels/slideLayout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4.jpeg"/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1.jpeg"/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jpeg"/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3.jpeg"/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4.jpeg"/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5.jpeg"/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6.jpeg"/><Relationship Id="rId1" Type="http://schemas.openxmlformats.org/officeDocument/2006/relationships/slideMaster" Target="../slideMasters/slideMaster3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6.jpe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7.jpe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8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9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10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0"/>
            <a:ext cx="12214225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78654876"/>
      </p:ext>
    </p:extLst>
  </p:cSld>
  <p:clrMapOvr>
    <a:masterClrMapping/>
  </p:clrMapOvr>
  <p:transition>
    <p:cut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053480540"/>
      </p:ext>
    </p:extLst>
  </p:cSld>
  <p:clrMapOvr>
    <a:masterClrMapping/>
  </p:clrMapOvr>
  <p:transition>
    <p:cut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992249912"/>
      </p:ext>
    </p:extLst>
  </p:cSld>
  <p:clrMapOvr>
    <a:masterClrMapping/>
  </p:clrMapOvr>
  <p:transition>
    <p:cut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9246960"/>
      </p:ext>
    </p:extLst>
  </p:cSld>
  <p:clrMapOvr>
    <a:masterClrMapping/>
  </p:clrMapOvr>
  <p:transition>
    <p:cut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831583626"/>
      </p:ext>
    </p:extLst>
  </p:cSld>
  <p:clrMapOvr>
    <a:masterClrMapping/>
  </p:clrMapOvr>
  <p:transition>
    <p:cut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395406084"/>
      </p:ext>
    </p:extLst>
  </p:cSld>
  <p:clrMapOvr>
    <a:masterClrMapping/>
  </p:clrMapOvr>
  <p:transition>
    <p:cut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7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068628548"/>
      </p:ext>
    </p:extLst>
  </p:cSld>
  <p:clrMapOvr>
    <a:masterClrMapping/>
  </p:clrMapOvr>
  <p:transition>
    <p:cut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786205929"/>
      </p:ext>
    </p:extLst>
  </p:cSld>
  <p:clrMapOvr>
    <a:masterClrMapping/>
  </p:clrMapOvr>
  <p:transition>
    <p:cut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089147290"/>
      </p:ext>
    </p:extLst>
  </p:cSld>
  <p:clrMapOvr>
    <a:masterClrMapping/>
  </p:clrMapOvr>
  <p:transition>
    <p:cut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7896002"/>
      </p:ext>
    </p:extLst>
  </p:cSld>
  <p:clrMapOvr>
    <a:masterClrMapping/>
  </p:clrMapOvr>
  <p:transition>
    <p:cut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9526035"/>
      </p:ext>
    </p:extLst>
  </p:cSld>
  <p:clrMapOvr>
    <a:masterClrMapping/>
  </p:clrMapOvr>
  <p:transition>
    <p:cut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80134692"/>
      </p:ext>
    </p:extLst>
  </p:cSld>
  <p:clrMapOvr>
    <a:masterClrMapping/>
  </p:clrMapOvr>
  <p:transition>
    <p:cut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100877434"/>
      </p:ext>
    </p:extLst>
  </p:cSld>
  <p:clrMapOvr>
    <a:masterClrMapping/>
  </p:clrMapOvr>
  <p:transition>
    <p:cut/>
  </p:transition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0909264"/>
      </p:ext>
    </p:extLst>
  </p:cSld>
  <p:clrMapOvr>
    <a:masterClrMapping/>
  </p:clrMapOvr>
  <p:transition>
    <p:cut/>
  </p:transition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-22225" y="0"/>
            <a:ext cx="12214225" cy="6870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ea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178629-6564-934D-B339-452E6AAA858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2554908"/>
      </p:ext>
    </p:extLst>
  </p:cSld>
  <p:clrMapOvr>
    <a:masterClrMapping/>
  </p:clrMapOvr>
  <p:transition>
    <p:cut/>
  </p:transition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931D871-2FBF-5049-BB42-315F0179194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1295950"/>
      </p:ext>
    </p:extLst>
  </p:cSld>
  <p:clrMapOvr>
    <a:masterClrMapping/>
  </p:clrMapOvr>
  <p:transition>
    <p:cut/>
  </p:transition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796D62D-A517-0149-A8FF-475FC760CFC4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03661923"/>
      </p:ext>
    </p:extLst>
  </p:cSld>
  <p:clrMapOvr>
    <a:masterClrMapping/>
  </p:clrMapOvr>
  <p:transition>
    <p:cut/>
  </p:transition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81E23B3-56FC-1F44-8385-EE0132FA0FD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39072461"/>
      </p:ext>
    </p:extLst>
  </p:cSld>
  <p:clrMapOvr>
    <a:masterClrMapping/>
  </p:clrMapOvr>
  <p:transition>
    <p:cut/>
  </p:transition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751691E-EF69-BF4D-AA1C-C6E979E20935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60130713"/>
      </p:ext>
    </p:extLst>
  </p:cSld>
  <p:clrMapOvr>
    <a:masterClrMapping/>
  </p:clrMapOvr>
  <p:transition>
    <p:cut/>
  </p:transition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AE82DD9-E005-3F41-81CD-091F82C092B6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128098"/>
      </p:ext>
    </p:extLst>
  </p:cSld>
  <p:clrMapOvr>
    <a:masterClrMapping/>
  </p:clrMapOvr>
  <p:transition>
    <p:cut/>
  </p:transition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94FADCD1-9DB7-8241-8AD9-6B833A14ABD0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0808548"/>
      </p:ext>
    </p:extLst>
  </p:cSld>
  <p:clrMapOvr>
    <a:masterClrMapping/>
  </p:clrMapOvr>
  <p:transition>
    <p:cut/>
  </p:transition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FCA89FD8-0499-1B4A-A77F-1B3981B0D32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3353269"/>
      </p:ext>
    </p:extLst>
  </p:cSld>
  <p:clrMapOvr>
    <a:masterClrMapping/>
  </p:clrMapOvr>
  <p:transition>
    <p:cut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556407908"/>
      </p:ext>
    </p:extLst>
  </p:cSld>
  <p:clrMapOvr>
    <a:masterClrMapping/>
  </p:clrMapOvr>
  <p:transition>
    <p:cut/>
  </p:transition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13B0C7AB-D672-414D-92D3-B28CB2F67DB3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22172805"/>
      </p:ext>
    </p:extLst>
  </p:cSld>
  <p:clrMapOvr>
    <a:masterClrMapping/>
  </p:clrMapOvr>
  <p:transition>
    <p:cut/>
  </p:transition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3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D19139D-DAA9-B74F-A76D-16BDBF9B4E8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5025837"/>
      </p:ext>
    </p:extLst>
  </p:cSld>
  <p:clrMapOvr>
    <a:masterClrMapping/>
  </p:clrMapOvr>
  <p:transition>
    <p:cut/>
  </p:transition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4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1CEDEFE-169B-0B4E-875D-76D5535C056E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80024842"/>
      </p:ext>
    </p:extLst>
  </p:cSld>
  <p:clrMapOvr>
    <a:masterClrMapping/>
  </p:clrMapOvr>
  <p:transition>
    <p:cut/>
  </p:transition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6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3FFE71A2-073B-EF48-922D-3411500E1987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2876968"/>
      </p:ext>
    </p:extLst>
  </p:cSld>
  <p:clrMapOvr>
    <a:masterClrMapping/>
  </p:clrMapOvr>
  <p:transition>
    <p:cut/>
  </p:transition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2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71192AAB-F98E-0F43-BCC5-4C1C97DF6ABD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122848"/>
      </p:ext>
    </p:extLst>
  </p:cSld>
  <p:clrMapOvr>
    <a:masterClrMapping/>
  </p:clrMapOvr>
  <p:transition>
    <p:cut/>
  </p:transition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A662BABA-C88B-D94D-BD67-BA3171B0AEA9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09970"/>
      </p:ext>
    </p:extLst>
  </p:cSld>
  <p:clrMapOvr>
    <a:masterClrMapping/>
  </p:clrMapOvr>
  <p:transition>
    <p:cut/>
  </p:transition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BB7B2AE5-D14F-F840-A337-B2881C1FDF0F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2888568"/>
      </p:ext>
    </p:extLst>
  </p:cSld>
  <p:clrMapOvr>
    <a:masterClrMapping/>
  </p:clrMapOvr>
  <p:transition>
    <p:cut/>
  </p:transition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</a:p>
        </p:txBody>
      </p:sp>
    </p:spTree>
    <p:extLst>
      <p:ext uri="{BB962C8B-B14F-4D97-AF65-F5344CB8AC3E}">
        <p14:creationId xmlns:p14="http://schemas.microsoft.com/office/powerpoint/2010/main" val="1538936858"/>
      </p:ext>
    </p:extLst>
  </p:cSld>
  <p:clrMapOvr>
    <a:masterClrMapping/>
  </p:clrMapOvr>
  <p:transition>
    <p:cut/>
  </p:transition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2pPr>
            <a:lvl3pPr>
              <a:buClr>
                <a:schemeClr val="accent1"/>
              </a:buCl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3pPr>
            <a:lvl4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4pPr>
            <a:lvl5pPr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092895045"/>
      </p:ext>
    </p:extLst>
  </p:cSld>
  <p:clrMapOvr>
    <a:masterClrMapping/>
  </p:clrMapOvr>
  <p:transition>
    <p:cut/>
  </p:transition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58390117"/>
      </p:ext>
    </p:extLst>
  </p:cSld>
  <p:clrMapOvr>
    <a:masterClrMapping/>
  </p:clrMapOvr>
  <p:transition>
    <p:cut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7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03910718"/>
      </p:ext>
    </p:extLst>
  </p:cSld>
  <p:clrMapOvr>
    <a:masterClrMapping/>
  </p:clrMapOvr>
  <p:transition>
    <p:cut/>
  </p:transition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470293"/>
      </p:ext>
    </p:extLst>
  </p:cSld>
  <p:clrMapOvr>
    <a:masterClrMapping/>
  </p:clrMapOvr>
  <p:transition>
    <p:cut/>
  </p:transition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491859227"/>
      </p:ext>
    </p:extLst>
  </p:cSld>
  <p:clrMapOvr>
    <a:masterClrMapping/>
  </p:clrMapOvr>
  <p:transition>
    <p:cut/>
  </p:transition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Click to edit Master title style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11200" y="1219200"/>
            <a:ext cx="5198533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  <a:endParaRPr lang="en-GB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10"/>
          </p:nvPr>
        </p:nvSpPr>
        <p:spPr>
          <a:xfrm>
            <a:off x="6248400" y="1219200"/>
            <a:ext cx="5334000" cy="4351338"/>
          </a:xfrm>
        </p:spPr>
        <p:txBody>
          <a:bodyPr/>
          <a:lstStyle>
            <a:lvl1pPr>
              <a:buClr>
                <a:schemeClr val="accent1"/>
              </a:buClr>
              <a:defRPr/>
            </a:lvl1pPr>
            <a:lvl2pPr>
              <a:buClr>
                <a:schemeClr val="accent1"/>
              </a:buClr>
              <a:defRPr/>
            </a:lvl2pPr>
            <a:lvl3pPr>
              <a:buClr>
                <a:schemeClr val="accent1"/>
              </a:buClr>
              <a:defRPr/>
            </a:lvl3pPr>
            <a:lvl4pPr>
              <a:buClr>
                <a:schemeClr val="accent1"/>
              </a:buClr>
              <a:defRPr/>
            </a:lvl4pPr>
            <a:lvl5pPr>
              <a:buClr>
                <a:schemeClr val="accent1"/>
              </a:buClr>
              <a:defRPr/>
            </a:lvl5pPr>
          </a:lstStyle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80334825"/>
      </p:ext>
    </p:extLst>
  </p:cSld>
  <p:clrMapOvr>
    <a:masterClrMapping/>
  </p:clrMapOvr>
  <p:transition>
    <p:cut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9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124607837"/>
      </p:ext>
    </p:extLst>
  </p:cSld>
  <p:clrMapOvr>
    <a:masterClrMapping/>
  </p:clrMapOvr>
  <p:transition>
    <p:cut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8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280339212"/>
      </p:ext>
    </p:extLst>
  </p:cSld>
  <p:clrMapOvr>
    <a:masterClrMapping/>
  </p:clrMapOvr>
  <p:transition>
    <p:cut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0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874993144"/>
      </p:ext>
    </p:extLst>
  </p:cSld>
  <p:clrMapOvr>
    <a:masterClrMapping/>
  </p:clrMapOvr>
  <p:transition>
    <p:cut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1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41756552"/>
      </p:ext>
    </p:extLst>
  </p:cSld>
  <p:clrMapOvr>
    <a:masterClrMapping/>
  </p:clrMapOvr>
  <p:transition>
    <p:cut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5_Title Slide">
    <p:bg>
      <p:bgPr>
        <a:solidFill>
          <a:srgbClr val="E6E6E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6" name="Picture 8"/>
          <p:cNvPicPr>
            <a:picLocks noChangeAspect="1"/>
          </p:cNvPicPr>
          <p:nvPr/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079" name="Rectangle 7"/>
          <p:cNvSpPr>
            <a:spLocks noGrp="1" noChangeArrowheads="1"/>
          </p:cNvSpPr>
          <p:nvPr>
            <p:ph type="subTitle" idx="1"/>
          </p:nvPr>
        </p:nvSpPr>
        <p:spPr>
          <a:xfrm>
            <a:off x="710072" y="1797029"/>
            <a:ext cx="8534400" cy="610284"/>
          </a:xfrm>
        </p:spPr>
        <p:txBody>
          <a:bodyPr/>
          <a:lstStyle>
            <a:lvl1pPr marL="0" indent="0">
              <a:buFontTx/>
              <a:buNone/>
              <a:defRPr sz="26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3074" name="Rectangle 2"/>
          <p:cNvSpPr>
            <a:spLocks noGrp="1" noChangeArrowheads="1"/>
          </p:cNvSpPr>
          <p:nvPr>
            <p:ph type="ctrTitle"/>
          </p:nvPr>
        </p:nvSpPr>
        <p:spPr>
          <a:xfrm>
            <a:off x="711201" y="1040419"/>
            <a:ext cx="10363200" cy="685718"/>
          </a:xfrm>
          <a:effectLst>
            <a:outerShdw blurRad="50800" dist="38100" dir="5400000" algn="t" rotWithShape="0">
              <a:prstClr val="black">
                <a:alpha val="40000"/>
              </a:prstClr>
            </a:outerShdw>
          </a:effectLst>
        </p:spPr>
        <p:txBody>
          <a:bodyPr/>
          <a:lstStyle>
            <a:lvl1pPr>
              <a:defRPr sz="3500" b="0" i="0">
                <a:solidFill>
                  <a:srgbClr val="FFFFFF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  <a:endParaRPr lang="de-DE" dirty="0"/>
          </a:p>
        </p:txBody>
      </p:sp>
      <p:sp>
        <p:nvSpPr>
          <p:cNvPr id="7" name="Text Placeholder 6"/>
          <p:cNvSpPr>
            <a:spLocks noGrp="1"/>
          </p:cNvSpPr>
          <p:nvPr>
            <p:ph type="body" sz="quarter" idx="10"/>
          </p:nvPr>
        </p:nvSpPr>
        <p:spPr>
          <a:xfrm>
            <a:off x="711201" y="3851276"/>
            <a:ext cx="5983817" cy="614363"/>
          </a:xfrm>
        </p:spPr>
        <p:txBody>
          <a:bodyPr/>
          <a:lstStyle>
            <a:lvl1pPr marL="0" indent="0">
              <a:buNone/>
              <a:defRPr b="0" i="0">
                <a:solidFill>
                  <a:schemeClr val="bg1"/>
                </a:solidFill>
                <a:latin typeface="Franklin Gothic Book" panose="020B0503020102020204" pitchFamily="34" charset="0"/>
                <a:cs typeface="Franklin Gothic Book" panose="020B0503020102020204" pitchFamily="34" charset="0"/>
              </a:defRPr>
            </a:lvl1pPr>
          </a:lstStyle>
          <a:p>
            <a:pPr lvl="0"/>
            <a:r>
              <a:rPr lang="en-US" dirty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722700542"/>
      </p:ext>
    </p:extLst>
  </p:cSld>
  <p:clrMapOvr>
    <a:masterClrMapping/>
  </p:clrMapOvr>
  <p:transition>
    <p:cut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theme" Target="../theme/theme1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1.xml"/><Relationship Id="rId2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9.xml"/><Relationship Id="rId5" Type="http://schemas.openxmlformats.org/officeDocument/2006/relationships/image" Target="../media/image17.png"/><Relationship Id="rId4" Type="http://schemas.openxmlformats.org/officeDocument/2006/relationships/theme" Target="../theme/theme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9.xml"/><Relationship Id="rId13" Type="http://schemas.openxmlformats.org/officeDocument/2006/relationships/slideLayout" Target="../slideLayouts/slideLayout34.xml"/><Relationship Id="rId18" Type="http://schemas.openxmlformats.org/officeDocument/2006/relationships/slideLayout" Target="../slideLayouts/slideLayout39.xml"/><Relationship Id="rId3" Type="http://schemas.openxmlformats.org/officeDocument/2006/relationships/slideLayout" Target="../slideLayouts/slideLayout24.xml"/><Relationship Id="rId7" Type="http://schemas.openxmlformats.org/officeDocument/2006/relationships/slideLayout" Target="../slideLayouts/slideLayout28.xml"/><Relationship Id="rId12" Type="http://schemas.openxmlformats.org/officeDocument/2006/relationships/slideLayout" Target="../slideLayouts/slideLayout33.xml"/><Relationship Id="rId17" Type="http://schemas.openxmlformats.org/officeDocument/2006/relationships/slideLayout" Target="../slideLayouts/slideLayout38.xml"/><Relationship Id="rId2" Type="http://schemas.openxmlformats.org/officeDocument/2006/relationships/slideLayout" Target="../slideLayouts/slideLayout23.xml"/><Relationship Id="rId16" Type="http://schemas.openxmlformats.org/officeDocument/2006/relationships/slideLayout" Target="../slideLayouts/slideLayout37.xml"/><Relationship Id="rId20" Type="http://schemas.openxmlformats.org/officeDocument/2006/relationships/image" Target="../media/image18.png"/><Relationship Id="rId1" Type="http://schemas.openxmlformats.org/officeDocument/2006/relationships/slideLayout" Target="../slideLayouts/slideLayout22.xml"/><Relationship Id="rId6" Type="http://schemas.openxmlformats.org/officeDocument/2006/relationships/slideLayout" Target="../slideLayouts/slideLayout27.xml"/><Relationship Id="rId11" Type="http://schemas.openxmlformats.org/officeDocument/2006/relationships/slideLayout" Target="../slideLayouts/slideLayout32.xml"/><Relationship Id="rId5" Type="http://schemas.openxmlformats.org/officeDocument/2006/relationships/slideLayout" Target="../slideLayouts/slideLayout26.xml"/><Relationship Id="rId15" Type="http://schemas.openxmlformats.org/officeDocument/2006/relationships/slideLayout" Target="../slideLayouts/slideLayout36.xml"/><Relationship Id="rId10" Type="http://schemas.openxmlformats.org/officeDocument/2006/relationships/slideLayout" Target="../slideLayouts/slideLayout31.xml"/><Relationship Id="rId19" Type="http://schemas.openxmlformats.org/officeDocument/2006/relationships/theme" Target="../theme/theme3.xml"/><Relationship Id="rId4" Type="http://schemas.openxmlformats.org/officeDocument/2006/relationships/slideLayout" Target="../slideLayouts/slideLayout25.xml"/><Relationship Id="rId9" Type="http://schemas.openxmlformats.org/officeDocument/2006/relationships/slideLayout" Target="../slideLayouts/slideLayout30.xml"/><Relationship Id="rId14" Type="http://schemas.openxmlformats.org/officeDocument/2006/relationships/slideLayout" Target="../slideLayouts/slideLayout35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42.xml"/><Relationship Id="rId2" Type="http://schemas.openxmlformats.org/officeDocument/2006/relationships/slideLayout" Target="../slideLayouts/slideLayout41.xml"/><Relationship Id="rId1" Type="http://schemas.openxmlformats.org/officeDocument/2006/relationships/slideLayout" Target="../slideLayouts/slideLayout40.xml"/><Relationship Id="rId5" Type="http://schemas.openxmlformats.org/officeDocument/2006/relationships/image" Target="../media/image19.png"/><Relationship Id="rId4" Type="http://schemas.openxmlformats.org/officeDocument/2006/relationships/theme" Target="../theme/theme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x-none" sz="1800">
              <a:cs typeface="+mn-c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title style</a:t>
            </a:r>
            <a:endParaRPr lang="de-DE" altLang="x-none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text styles</a:t>
            </a:r>
          </a:p>
          <a:p>
            <a:pPr lvl="1"/>
            <a:r>
              <a:rPr lang="en-US" altLang="x-none" dirty="0"/>
              <a:t>Second level</a:t>
            </a:r>
          </a:p>
          <a:p>
            <a:pPr lvl="2"/>
            <a:r>
              <a:rPr lang="en-US" altLang="x-none" dirty="0"/>
              <a:t>Third level</a:t>
            </a:r>
          </a:p>
          <a:p>
            <a:pPr lvl="3"/>
            <a:r>
              <a:rPr lang="en-US" altLang="x-none" dirty="0"/>
              <a:t>Fourth level</a:t>
            </a:r>
          </a:p>
          <a:p>
            <a:pPr lvl="4"/>
            <a:r>
              <a:rPr lang="en-US" altLang="x-none" dirty="0"/>
              <a:t>Fifth level</a:t>
            </a:r>
            <a:endParaRPr lang="de-DE" altLang="x-none" dirty="0"/>
          </a:p>
        </p:txBody>
      </p:sp>
      <p:pic>
        <p:nvPicPr>
          <p:cNvPr id="1029" name="Picture 5"/>
          <p:cNvPicPr>
            <a:picLocks noChangeAspect="1"/>
          </p:cNvPicPr>
          <p:nvPr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10126663" y="6308725"/>
            <a:ext cx="1455737" cy="449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3" r:id="rId1"/>
    <p:sldLayoutId id="2147484244" r:id="rId2"/>
    <p:sldLayoutId id="2147484245" r:id="rId3"/>
    <p:sldLayoutId id="2147484246" r:id="rId4"/>
    <p:sldLayoutId id="2147484247" r:id="rId5"/>
    <p:sldLayoutId id="2147484248" r:id="rId6"/>
    <p:sldLayoutId id="2147484249" r:id="rId7"/>
    <p:sldLayoutId id="2147484250" r:id="rId8"/>
    <p:sldLayoutId id="2147484251" r:id="rId9"/>
    <p:sldLayoutId id="2147484252" r:id="rId10"/>
    <p:sldLayoutId id="2147484253" r:id="rId11"/>
    <p:sldLayoutId id="2147484254" r:id="rId12"/>
    <p:sldLayoutId id="2147484255" r:id="rId13"/>
    <p:sldLayoutId id="2147484256" r:id="rId14"/>
    <p:sldLayoutId id="2147484257" r:id="rId15"/>
    <p:sldLayoutId id="2147484237" r:id="rId16"/>
    <p:sldLayoutId id="2147484238" r:id="rId17"/>
    <p:sldLayoutId id="2147484239" r:id="rId18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xmlns="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</a:t>
            </a:r>
            <a:r>
              <a:rPr lang="de-DE" altLang="x-none" dirty="0" err="1"/>
              <a:t>text</a:t>
            </a:r>
            <a:r>
              <a:rPr lang="de-DE" altLang="x-none" dirty="0"/>
              <a:t> </a:t>
            </a:r>
            <a:r>
              <a:rPr lang="de-DE" altLang="x-none" dirty="0" err="1"/>
              <a:t>styles</a:t>
            </a:r>
            <a:endParaRPr lang="de-DE" altLang="x-none" dirty="0"/>
          </a:p>
          <a:p>
            <a:pPr lvl="1"/>
            <a:r>
              <a:rPr lang="de-DE" altLang="x-none" dirty="0"/>
              <a:t>Second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2"/>
            <a:r>
              <a:rPr lang="de-DE" altLang="x-none" dirty="0"/>
              <a:t>Third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3"/>
            <a:r>
              <a:rPr lang="de-DE" altLang="x-none" dirty="0" err="1"/>
              <a:t>Fourth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4"/>
            <a:r>
              <a:rPr lang="de-DE" altLang="x-none" dirty="0" err="1"/>
              <a:t>Fifth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</p:txBody>
      </p:sp>
      <p:pic>
        <p:nvPicPr>
          <p:cNvPr id="2" name="Picture 1"/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127081" y="6308725"/>
            <a:ext cx="1455319" cy="450000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4240" r:id="rId1"/>
    <p:sldLayoutId id="2147484241" r:id="rId2"/>
    <p:sldLayoutId id="2147484242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Rectangle 9"/>
          <p:cNvSpPr>
            <a:spLocks noChangeArrowheads="1"/>
          </p:cNvSpPr>
          <p:nvPr/>
        </p:nvSpPr>
        <p:spPr bwMode="auto">
          <a:xfrm flipH="1">
            <a:off x="0" y="6210300"/>
            <a:ext cx="12192000" cy="647700"/>
          </a:xfrm>
          <a:prstGeom prst="rect">
            <a:avLst/>
          </a:prstGeom>
          <a:solidFill>
            <a:srgbClr val="004342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44115" tIns="22065" rIns="44115" bIns="22065" anchor="ctr"/>
          <a:lstStyle>
            <a:lvl1pPr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-128"/>
              </a:defRPr>
            </a:lvl9pPr>
          </a:lstStyle>
          <a:p>
            <a:pPr>
              <a:defRPr/>
            </a:pPr>
            <a:endParaRPr lang="en-US" altLang="x-none" sz="1800" b="0" i="0" dirty="0">
              <a:latin typeface="Franklin Gothic Book" panose="020B0503020102020204" pitchFamily="34" charset="0"/>
              <a:cs typeface="+mn-cs"/>
            </a:endParaRPr>
          </a:p>
        </p:txBody>
      </p:sp>
      <p:sp>
        <p:nvSpPr>
          <p:cNvPr id="1027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title style</a:t>
            </a:r>
            <a:endParaRPr lang="de-DE" altLang="x-none" dirty="0"/>
          </a:p>
        </p:txBody>
      </p:sp>
      <p:sp>
        <p:nvSpPr>
          <p:cNvPr id="1028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altLang="x-none" dirty="0"/>
              <a:t>Click to edit Master text styles</a:t>
            </a:r>
          </a:p>
          <a:p>
            <a:pPr lvl="1"/>
            <a:r>
              <a:rPr lang="en-US" altLang="x-none" dirty="0"/>
              <a:t>Second level</a:t>
            </a:r>
          </a:p>
          <a:p>
            <a:pPr lvl="2"/>
            <a:r>
              <a:rPr lang="en-US" altLang="x-none" dirty="0"/>
              <a:t>Third level</a:t>
            </a:r>
          </a:p>
          <a:p>
            <a:pPr lvl="3"/>
            <a:r>
              <a:rPr lang="en-US" altLang="x-none" dirty="0"/>
              <a:t>Fourth level</a:t>
            </a:r>
          </a:p>
          <a:p>
            <a:pPr lvl="4"/>
            <a:r>
              <a:rPr lang="en-US" altLang="x-none" dirty="0"/>
              <a:t>Fifth level</a:t>
            </a:r>
            <a:endParaRPr lang="de-DE" altLang="x-none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4A2192D-505D-0948-8694-4C97304EE417}"/>
              </a:ext>
            </a:extLst>
          </p:cNvPr>
          <p:cNvPicPr>
            <a:picLocks noChangeAspect="1"/>
          </p:cNvPicPr>
          <p:nvPr userDrawn="1"/>
        </p:nvPicPr>
        <p:blipFill>
          <a:blip r:embed="rId20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56751" y="6308725"/>
            <a:ext cx="1025649" cy="4375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5110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59" r:id="rId1"/>
    <p:sldLayoutId id="2147484260" r:id="rId2"/>
    <p:sldLayoutId id="2147484261" r:id="rId3"/>
    <p:sldLayoutId id="2147484262" r:id="rId4"/>
    <p:sldLayoutId id="2147484263" r:id="rId5"/>
    <p:sldLayoutId id="2147484264" r:id="rId6"/>
    <p:sldLayoutId id="2147484265" r:id="rId7"/>
    <p:sldLayoutId id="2147484266" r:id="rId8"/>
    <p:sldLayoutId id="2147484267" r:id="rId9"/>
    <p:sldLayoutId id="2147484268" r:id="rId10"/>
    <p:sldLayoutId id="2147484269" r:id="rId11"/>
    <p:sldLayoutId id="2147484270" r:id="rId12"/>
    <p:sldLayoutId id="2147484271" r:id="rId13"/>
    <p:sldLayoutId id="2147484272" r:id="rId14"/>
    <p:sldLayoutId id="2147484273" r:id="rId15"/>
    <p:sldLayoutId id="2147484274" r:id="rId16"/>
    <p:sldLayoutId id="2147484275" r:id="rId17"/>
    <p:sldLayoutId id="2147484276" r:id="rId18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eaLnBrk="1" fontAlgn="base" hangingPunct="1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rgbClr val="FF8C9A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5pPr>
      <a:lvl6pPr marL="2371346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eaLnBrk="1" fontAlgn="base" hangingPunct="1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0" name="Rectangle 2"/>
          <p:cNvSpPr>
            <a:spLocks noGrp="1" noChangeArrowheads="1"/>
          </p:cNvSpPr>
          <p:nvPr>
            <p:ph type="title"/>
          </p:nvPr>
        </p:nvSpPr>
        <p:spPr bwMode="auto">
          <a:xfrm>
            <a:off x="711200" y="304800"/>
            <a:ext cx="10871200" cy="762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title style</a:t>
            </a:r>
          </a:p>
        </p:txBody>
      </p:sp>
      <p:sp>
        <p:nvSpPr>
          <p:cNvPr id="17411" name="Rectangle 3"/>
          <p:cNvSpPr>
            <a:spLocks noGrp="1" noChangeArrowheads="1"/>
          </p:cNvSpPr>
          <p:nvPr>
            <p:ph type="body" idx="1"/>
          </p:nvPr>
        </p:nvSpPr>
        <p:spPr bwMode="auto">
          <a:xfrm>
            <a:off x="711200" y="1219200"/>
            <a:ext cx="10871200" cy="43513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de-DE" altLang="x-none" dirty="0"/>
              <a:t>Click </a:t>
            </a:r>
            <a:r>
              <a:rPr lang="de-DE" altLang="x-none" dirty="0" err="1"/>
              <a:t>to</a:t>
            </a:r>
            <a:r>
              <a:rPr lang="de-DE" altLang="x-none" dirty="0"/>
              <a:t> </a:t>
            </a:r>
            <a:r>
              <a:rPr lang="de-DE" altLang="x-none" dirty="0" err="1"/>
              <a:t>edit</a:t>
            </a:r>
            <a:r>
              <a:rPr lang="de-DE" altLang="x-none" dirty="0"/>
              <a:t> Master </a:t>
            </a:r>
            <a:r>
              <a:rPr lang="de-DE" altLang="x-none" dirty="0" err="1"/>
              <a:t>text</a:t>
            </a:r>
            <a:r>
              <a:rPr lang="de-DE" altLang="x-none" dirty="0"/>
              <a:t> </a:t>
            </a:r>
            <a:r>
              <a:rPr lang="de-DE" altLang="x-none" dirty="0" err="1"/>
              <a:t>styles</a:t>
            </a:r>
            <a:endParaRPr lang="de-DE" altLang="x-none" dirty="0"/>
          </a:p>
          <a:p>
            <a:pPr lvl="1"/>
            <a:r>
              <a:rPr lang="de-DE" altLang="x-none" dirty="0"/>
              <a:t>Second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2"/>
            <a:r>
              <a:rPr lang="de-DE" altLang="x-none" dirty="0"/>
              <a:t>Third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3"/>
            <a:r>
              <a:rPr lang="de-DE" altLang="x-none" dirty="0" err="1"/>
              <a:t>Fourth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  <a:p>
            <a:pPr lvl="4"/>
            <a:r>
              <a:rPr lang="de-DE" altLang="x-none" dirty="0" err="1"/>
              <a:t>Fifth</a:t>
            </a:r>
            <a:r>
              <a:rPr lang="de-DE" altLang="x-none" dirty="0"/>
              <a:t> </a:t>
            </a:r>
            <a:r>
              <a:rPr lang="de-DE" altLang="x-none" dirty="0" err="1"/>
              <a:t>level</a:t>
            </a:r>
            <a:endParaRPr lang="de-DE" altLang="x-none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1104313-1759-E045-B28F-FD0C4051914F}"/>
              </a:ext>
            </a:extLst>
          </p:cNvPr>
          <p:cNvPicPr>
            <a:picLocks noChangeAspect="1"/>
          </p:cNvPicPr>
          <p:nvPr userDrawn="1"/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530472" y="6308726"/>
            <a:ext cx="1051928" cy="4474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59089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278" r:id="rId1"/>
    <p:sldLayoutId id="2147484279" r:id="rId2"/>
    <p:sldLayoutId id="2147484280" r:id="rId3"/>
  </p:sldLayoutIdLst>
  <p:transition>
    <p:cut/>
  </p:transition>
  <p:hf hdr="0" ftr="0"/>
  <p:txStyles>
    <p:titleStyle>
      <a:lvl1pPr algn="l" defTabSz="952500" rtl="0" eaLnBrk="0" fontAlgn="base" hangingPunct="0">
        <a:spcBef>
          <a:spcPct val="0"/>
        </a:spcBef>
        <a:spcAft>
          <a:spcPct val="0"/>
        </a:spcAft>
        <a:defRPr sz="3200" b="0" i="0">
          <a:solidFill>
            <a:schemeClr val="accent1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1pPr>
      <a:lvl2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2pPr>
      <a:lvl3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3pPr>
      <a:lvl4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4pPr>
      <a:lvl5pPr algn="l" defTabSz="952500" rtl="0" eaLnBrk="0" fontAlgn="base" hangingPunct="0">
        <a:spcBef>
          <a:spcPct val="0"/>
        </a:spcBef>
        <a:spcAft>
          <a:spcPct val="0"/>
        </a:spcAft>
        <a:defRPr sz="3200">
          <a:solidFill>
            <a:schemeClr val="accent1"/>
          </a:solidFill>
          <a:latin typeface="HelveticaNeueLT Pro 45 Lt" charset="0"/>
          <a:ea typeface="ＭＳ Ｐゴシック" charset="0"/>
          <a:cs typeface="HelveticaNeueLT Pro 45 Lt" charset="0"/>
        </a:defRPr>
      </a:lvl5pPr>
      <a:lvl6pPr marL="220599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6pPr>
      <a:lvl7pPr marL="441176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7pPr>
      <a:lvl8pPr marL="6617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8pPr>
      <a:lvl9pPr marL="882370" algn="l" defTabSz="955894" rtl="0" fontAlgn="base">
        <a:spcBef>
          <a:spcPct val="0"/>
        </a:spcBef>
        <a:spcAft>
          <a:spcPct val="0"/>
        </a:spcAft>
        <a:defRPr sz="3300">
          <a:solidFill>
            <a:schemeClr val="accent1"/>
          </a:solidFill>
          <a:latin typeface="Arial" charset="0"/>
        </a:defRPr>
      </a:lvl9pPr>
    </p:titleStyle>
    <p:bodyStyle>
      <a:lvl1pPr marL="354013" indent="-354013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20000"/>
        <a:buFont typeface="Arial" charset="0"/>
        <a:buChar char="•"/>
        <a:defRPr sz="24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1pPr>
      <a:lvl2pPr marL="631825" indent="-276225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SzPct val="100000"/>
        <a:buFont typeface="Arial" charset="0"/>
        <a:buChar char="•"/>
        <a:defRPr sz="22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2pPr>
      <a:lvl3pPr marL="895350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3pPr>
      <a:lvl4pPr marL="1147763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4pPr>
      <a:lvl5pPr marL="1400175" indent="-234950" algn="l" defTabSz="952500" rtl="0" eaLnBrk="0" fontAlgn="base" hangingPunct="0">
        <a:spcBef>
          <a:spcPct val="20000"/>
        </a:spcBef>
        <a:spcAft>
          <a:spcPts val="575"/>
        </a:spcAft>
        <a:buClr>
          <a:schemeClr val="accent1"/>
        </a:buClr>
        <a:buFont typeface="Times" charset="0"/>
        <a:buChar char="•"/>
        <a:defRPr sz="2000" b="0" i="0">
          <a:solidFill>
            <a:srgbClr val="595959"/>
          </a:solidFill>
          <a:latin typeface="Franklin Gothic Book" panose="020B0503020102020204" pitchFamily="34" charset="0"/>
          <a:ea typeface="ＭＳ Ｐゴシック" charset="0"/>
          <a:cs typeface="Franklin Gothic Book" panose="020B0503020102020204" pitchFamily="34" charset="0"/>
        </a:defRPr>
      </a:lvl5pPr>
      <a:lvl6pPr marL="2371346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6pPr>
      <a:lvl7pPr marL="2591945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7pPr>
      <a:lvl8pPr marL="2812522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8pPr>
      <a:lvl9pPr marL="3033117" indent="-238971" algn="l" defTabSz="955894" rtl="0" fontAlgn="base">
        <a:spcBef>
          <a:spcPct val="20000"/>
        </a:spcBef>
        <a:spcAft>
          <a:spcPct val="0"/>
        </a:spcAft>
        <a:buClr>
          <a:schemeClr val="accent1"/>
        </a:buClr>
        <a:buFont typeface="Times" pitchFamily="48" charset="0"/>
        <a:buChar char="•"/>
        <a:defRPr sz="2100">
          <a:solidFill>
            <a:schemeClr val="tx1"/>
          </a:solidFill>
          <a:latin typeface="+mn-lt"/>
        </a:defRPr>
      </a:lvl9pPr>
    </p:bodyStyle>
    <p:otherStyle>
      <a:defPPr>
        <a:defRPr lang="en-US"/>
      </a:defPPr>
      <a:lvl1pPr marL="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1pPr>
      <a:lvl2pPr marL="220599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2pPr>
      <a:lvl3pPr marL="441176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3pPr>
      <a:lvl4pPr marL="6617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4pPr>
      <a:lvl5pPr marL="88237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5pPr>
      <a:lvl6pPr marL="110294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6pPr>
      <a:lvl7pPr marL="1323541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7pPr>
      <a:lvl8pPr marL="1544140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8pPr>
      <a:lvl9pPr marL="1764733" algn="l" defTabSz="441176" rtl="0" eaLnBrk="1" latinLnBrk="0" hangingPunct="1">
        <a:defRPr sz="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7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tiff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snakemake/snakefmt" TargetMode="External"/><Relationship Id="rId2" Type="http://schemas.openxmlformats.org/officeDocument/2006/relationships/hyperlink" Target="https://snakemake.readthedocs.io/en/stable/tutorial/tutorial.html" TargetMode="Externa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github.com/theislab/scib" TargetMode="Externa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snakemake.readthedocs.io/en/stable/tutorial/tutorial.html" TargetMode="External"/><Relationship Id="rId1" Type="http://schemas.openxmlformats.org/officeDocument/2006/relationships/slideLayout" Target="../slideLayouts/slideLayout1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tiff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1" name="Subtitle 1"/>
          <p:cNvSpPr>
            <a:spLocks noGrp="1"/>
          </p:cNvSpPr>
          <p:nvPr>
            <p:ph type="subTitle" idx="1"/>
          </p:nvPr>
        </p:nvSpPr>
        <p:spPr>
          <a:xfrm>
            <a:off x="709613" y="1797050"/>
            <a:ext cx="8534400" cy="609600"/>
          </a:xfrm>
        </p:spPr>
        <p:txBody>
          <a:bodyPr/>
          <a:lstStyle/>
          <a:p>
            <a:r>
              <a:rPr lang="en-GB" altLang="x-none" dirty="0">
                <a:ea typeface="ＭＳ Ｐゴシック" charset="-128"/>
                <a:cs typeface="HelveticaNeueLT Pro 45 Lt" charset="0"/>
              </a:rPr>
              <a:t>EBI Primer for Predocs 2021</a:t>
            </a:r>
            <a:endParaRPr lang="x-none" altLang="x-none">
              <a:ea typeface="ＭＳ Ｐゴシック" charset="-128"/>
              <a:cs typeface="HelveticaNeueLT Pro 45 Lt" charset="0"/>
            </a:endParaRPr>
          </a:p>
        </p:txBody>
      </p:sp>
      <p:sp>
        <p:nvSpPr>
          <p:cNvPr id="3" name="Title 2"/>
          <p:cNvSpPr>
            <a:spLocks noGrp="1"/>
          </p:cNvSpPr>
          <p:nvPr>
            <p:ph type="ctrTitle"/>
          </p:nvPr>
        </p:nvSpPr>
        <p:spPr>
          <a:xfrm>
            <a:off x="711200" y="1039813"/>
            <a:ext cx="10363200" cy="685800"/>
          </a:xfrm>
          <a:effectLst>
            <a:outerShdw blurRad="50800" dist="38100" dir="5400000" algn="t" rotWithShape="0">
              <a:srgbClr val="000000">
                <a:alpha val="39999"/>
              </a:srgbClr>
            </a:outerShdw>
          </a:effectLst>
        </p:spPr>
        <p:txBody>
          <a:bodyPr/>
          <a:lstStyle/>
          <a:p>
            <a:r>
              <a:rPr lang="en-GB" altLang="x-none" dirty="0">
                <a:ea typeface="ＭＳ Ｐゴシック" charset="-128"/>
                <a:cs typeface="HelveticaNeueLT Pro 45 Lt" charset="0"/>
              </a:rPr>
              <a:t>Introduction to </a:t>
            </a:r>
            <a:r>
              <a:rPr lang="en-GB" altLang="x-none" dirty="0" err="1">
                <a:ea typeface="ＭＳ Ｐゴシック" charset="-128"/>
                <a:cs typeface="HelveticaNeueLT Pro 45 Lt" charset="0"/>
              </a:rPr>
              <a:t>Snakemake</a:t>
            </a:r>
            <a:r>
              <a:rPr lang="en-GB" altLang="x-none" dirty="0">
                <a:ea typeface="ＭＳ Ｐゴシック" charset="-128"/>
                <a:cs typeface="HelveticaNeueLT Pro 45 Lt" charset="0"/>
              </a:rPr>
              <a:t> and </a:t>
            </a:r>
            <a:r>
              <a:rPr lang="en-GB" altLang="x-none" dirty="0" err="1">
                <a:ea typeface="ＭＳ Ｐゴシック" charset="-128"/>
                <a:cs typeface="HelveticaNeueLT Pro 45 Lt" charset="0"/>
              </a:rPr>
              <a:t>Nextflow</a:t>
            </a:r>
            <a:endParaRPr lang="x-none" altLang="x-none">
              <a:ea typeface="ＭＳ Ｐゴシック" charset="-128"/>
              <a:cs typeface="HelveticaNeueLT Pro 45 Lt" charset="0"/>
            </a:endParaRPr>
          </a:p>
        </p:txBody>
      </p:sp>
      <p:sp>
        <p:nvSpPr>
          <p:cNvPr id="35843" name="Text Placeholder 3"/>
          <p:cNvSpPr>
            <a:spLocks noGrp="1"/>
          </p:cNvSpPr>
          <p:nvPr>
            <p:ph type="body" sz="quarter" idx="10"/>
          </p:nvPr>
        </p:nvSpPr>
        <p:spPr>
          <a:xfrm>
            <a:off x="711200" y="3851275"/>
            <a:ext cx="5983288" cy="614363"/>
          </a:xfrm>
        </p:spPr>
        <p:txBody>
          <a:bodyPr/>
          <a:lstStyle/>
          <a:p>
            <a:r>
              <a:rPr lang="en-US" dirty="0"/>
              <a:t>Leah Rosen</a:t>
            </a:r>
            <a:br>
              <a:rPr lang="en-US" dirty="0">
                <a:latin typeface="HelveticaNeueLT Pro 35 Th" charset="0"/>
                <a:cs typeface="HelveticaNeueLT Pro 35 Th" charset="0"/>
              </a:rPr>
            </a:br>
            <a:r>
              <a:rPr lang="en-US" dirty="0">
                <a:latin typeface="HelveticaNeueLT Pro 35 Th" charset="0"/>
                <a:cs typeface="HelveticaNeueLT Pro 35 Th" charset="0"/>
              </a:rPr>
              <a:t>Predoc, </a:t>
            </a:r>
            <a:r>
              <a:rPr lang="en-US" dirty="0" err="1">
                <a:latin typeface="HelveticaNeueLT Pro 35 Th" charset="0"/>
                <a:cs typeface="HelveticaNeueLT Pro 35 Th" charset="0"/>
              </a:rPr>
              <a:t>Marioni</a:t>
            </a:r>
            <a:r>
              <a:rPr lang="en-US" dirty="0">
                <a:latin typeface="HelveticaNeueLT Pro 35 Th" charset="0"/>
                <a:cs typeface="HelveticaNeueLT Pro 35 Th" charset="0"/>
              </a:rPr>
              <a:t> Group</a:t>
            </a:r>
          </a:p>
          <a:p>
            <a:r>
              <a:rPr lang="en-US" dirty="0" err="1">
                <a:latin typeface="HelveticaNeueLT Pro 35 Th" charset="0"/>
                <a:cs typeface="HelveticaNeueLT Pro 35 Th" charset="0"/>
              </a:rPr>
              <a:t>lrosen@ebi.ac.uk</a:t>
            </a:r>
            <a:endParaRPr lang="en-US" dirty="0">
              <a:latin typeface="HelveticaNeueLT Pro 35 Th" charset="0"/>
              <a:cs typeface="HelveticaNeueLT Pro 35 Th" charset="0"/>
            </a:endParaRPr>
          </a:p>
          <a:p>
            <a:endParaRPr lang="x-none" altLang="x-none">
              <a:ea typeface="HelveticaNeueLT Pro 35 Th" charset="0"/>
              <a:cs typeface="HelveticaNeueLT Pro 35 Th" charset="0"/>
            </a:endParaRPr>
          </a:p>
        </p:txBody>
      </p:sp>
    </p:spTree>
  </p:cSld>
  <p:clrMapOvr>
    <a:masterClrMapping/>
  </p:clrMapOvr>
  <p:transition>
    <p:cut/>
  </p:transition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9B0D-CFA9-B940-84BD-7A59F468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snakemake</a:t>
            </a:r>
            <a:r>
              <a:rPr lang="en-US" dirty="0"/>
              <a:t> work?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3270F-6A0B-8549-82CB-E216D511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7" y="0"/>
            <a:ext cx="4292953" cy="61962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8DD24-D509-BE48-A7C7-D1BAD9A75613}"/>
              </a:ext>
            </a:extLst>
          </p:cNvPr>
          <p:cNvSpPr/>
          <p:nvPr/>
        </p:nvSpPr>
        <p:spPr bwMode="auto">
          <a:xfrm>
            <a:off x="7640053" y="926432"/>
            <a:ext cx="3585410" cy="44516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5410"/>
                      <a:gd name="connsiteY0" fmla="*/ 0 h 445168"/>
                      <a:gd name="connsiteX1" fmla="*/ 561714 w 3585410"/>
                      <a:gd name="connsiteY1" fmla="*/ 0 h 445168"/>
                      <a:gd name="connsiteX2" fmla="*/ 1051720 w 3585410"/>
                      <a:gd name="connsiteY2" fmla="*/ 0 h 445168"/>
                      <a:gd name="connsiteX3" fmla="*/ 1720997 w 3585410"/>
                      <a:gd name="connsiteY3" fmla="*/ 0 h 445168"/>
                      <a:gd name="connsiteX4" fmla="*/ 2282711 w 3585410"/>
                      <a:gd name="connsiteY4" fmla="*/ 0 h 445168"/>
                      <a:gd name="connsiteX5" fmla="*/ 2844425 w 3585410"/>
                      <a:gd name="connsiteY5" fmla="*/ 0 h 445168"/>
                      <a:gd name="connsiteX6" fmla="*/ 3585410 w 3585410"/>
                      <a:gd name="connsiteY6" fmla="*/ 0 h 445168"/>
                      <a:gd name="connsiteX7" fmla="*/ 3585410 w 3585410"/>
                      <a:gd name="connsiteY7" fmla="*/ 445168 h 445168"/>
                      <a:gd name="connsiteX8" fmla="*/ 2987842 w 3585410"/>
                      <a:gd name="connsiteY8" fmla="*/ 445168 h 445168"/>
                      <a:gd name="connsiteX9" fmla="*/ 2497836 w 3585410"/>
                      <a:gd name="connsiteY9" fmla="*/ 445168 h 445168"/>
                      <a:gd name="connsiteX10" fmla="*/ 1900267 w 3585410"/>
                      <a:gd name="connsiteY10" fmla="*/ 445168 h 445168"/>
                      <a:gd name="connsiteX11" fmla="*/ 1302699 w 3585410"/>
                      <a:gd name="connsiteY11" fmla="*/ 445168 h 445168"/>
                      <a:gd name="connsiteX12" fmla="*/ 740985 w 3585410"/>
                      <a:gd name="connsiteY12" fmla="*/ 445168 h 445168"/>
                      <a:gd name="connsiteX13" fmla="*/ 0 w 3585410"/>
                      <a:gd name="connsiteY13" fmla="*/ 445168 h 445168"/>
                      <a:gd name="connsiteX14" fmla="*/ 0 w 3585410"/>
                      <a:gd name="connsiteY14" fmla="*/ 0 h 44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85410" h="445168" extrusionOk="0">
                        <a:moveTo>
                          <a:pt x="0" y="0"/>
                        </a:moveTo>
                        <a:cubicBezTo>
                          <a:pt x="174447" y="16653"/>
                          <a:pt x="375403" y="-4137"/>
                          <a:pt x="561714" y="0"/>
                        </a:cubicBezTo>
                        <a:cubicBezTo>
                          <a:pt x="748025" y="4137"/>
                          <a:pt x="831293" y="10965"/>
                          <a:pt x="1051720" y="0"/>
                        </a:cubicBezTo>
                        <a:cubicBezTo>
                          <a:pt x="1272147" y="-10965"/>
                          <a:pt x="1524564" y="19375"/>
                          <a:pt x="1720997" y="0"/>
                        </a:cubicBezTo>
                        <a:cubicBezTo>
                          <a:pt x="1917430" y="-19375"/>
                          <a:pt x="2103866" y="-10839"/>
                          <a:pt x="2282711" y="0"/>
                        </a:cubicBezTo>
                        <a:cubicBezTo>
                          <a:pt x="2461556" y="10839"/>
                          <a:pt x="2570461" y="22255"/>
                          <a:pt x="2844425" y="0"/>
                        </a:cubicBezTo>
                        <a:cubicBezTo>
                          <a:pt x="3118389" y="-22255"/>
                          <a:pt x="3393231" y="34604"/>
                          <a:pt x="3585410" y="0"/>
                        </a:cubicBezTo>
                        <a:cubicBezTo>
                          <a:pt x="3573737" y="203286"/>
                          <a:pt x="3572239" y="288949"/>
                          <a:pt x="3585410" y="445168"/>
                        </a:cubicBezTo>
                        <a:cubicBezTo>
                          <a:pt x="3304369" y="415697"/>
                          <a:pt x="3182682" y="436018"/>
                          <a:pt x="2987842" y="445168"/>
                        </a:cubicBezTo>
                        <a:cubicBezTo>
                          <a:pt x="2793002" y="454318"/>
                          <a:pt x="2694178" y="430982"/>
                          <a:pt x="2497836" y="445168"/>
                        </a:cubicBezTo>
                        <a:cubicBezTo>
                          <a:pt x="2301494" y="459354"/>
                          <a:pt x="2076787" y="459140"/>
                          <a:pt x="1900267" y="445168"/>
                        </a:cubicBezTo>
                        <a:cubicBezTo>
                          <a:pt x="1723747" y="431196"/>
                          <a:pt x="1549811" y="472475"/>
                          <a:pt x="1302699" y="445168"/>
                        </a:cubicBezTo>
                        <a:cubicBezTo>
                          <a:pt x="1055587" y="417861"/>
                          <a:pt x="941966" y="421877"/>
                          <a:pt x="740985" y="445168"/>
                        </a:cubicBezTo>
                        <a:cubicBezTo>
                          <a:pt x="540004" y="468459"/>
                          <a:pt x="206415" y="436089"/>
                          <a:pt x="0" y="445168"/>
                        </a:cubicBezTo>
                        <a:cubicBezTo>
                          <a:pt x="19576" y="253704"/>
                          <a:pt x="16855" y="1826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76B738DC-24F0-5445-AC64-07D67571F1C2}"/>
              </a:ext>
            </a:extLst>
          </p:cNvPr>
          <p:cNvCxnSpPr/>
          <p:nvPr/>
        </p:nvCxnSpPr>
        <p:spPr bwMode="auto">
          <a:xfrm>
            <a:off x="7158790" y="5354053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Content Placeholder 21">
            <a:extLst>
              <a:ext uri="{FF2B5EF4-FFF2-40B4-BE49-F238E27FC236}">
                <a16:creationId xmlns:a16="http://schemas.microsoft.com/office/drawing/2014/main" id="{8F3C2E89-F5AA-F44E-BF3E-C97BCAD386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864394"/>
            <a:ext cx="10871200" cy="47061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“</a:t>
            </a:r>
            <a:r>
              <a:rPr lang="en-US" sz="2000" dirty="0" err="1"/>
              <a:t>Snakefile</a:t>
            </a:r>
            <a:r>
              <a:rPr lang="en-US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“</a:t>
            </a:r>
            <a:r>
              <a:rPr lang="en-US" sz="2000" dirty="0" err="1"/>
              <a:t>snakemake</a:t>
            </a:r>
            <a:r>
              <a:rPr lang="en-US" sz="2000" dirty="0"/>
              <a:t>” in the directory with the </a:t>
            </a:r>
            <a:r>
              <a:rPr lang="en-US" sz="2000" dirty="0" err="1"/>
              <a:t>Snakefile</a:t>
            </a:r>
            <a:endParaRPr lang="en-US" sz="2000" dirty="0"/>
          </a:p>
          <a:p>
            <a:r>
              <a:rPr lang="en-US" sz="2000" dirty="0"/>
              <a:t>Starts with output, works backwards</a:t>
            </a:r>
          </a:p>
        </p:txBody>
      </p:sp>
    </p:spTree>
    <p:extLst>
      <p:ext uri="{BB962C8B-B14F-4D97-AF65-F5344CB8AC3E}">
        <p14:creationId xmlns:p14="http://schemas.microsoft.com/office/powerpoint/2010/main" val="3361770736"/>
      </p:ext>
    </p:extLst>
  </p:cSld>
  <p:clrMapOvr>
    <a:masterClrMapping/>
  </p:clrMapOvr>
  <p:transition>
    <p:cut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9B0D-CFA9-B940-84BD-7A59F468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snakemake</a:t>
            </a:r>
            <a:r>
              <a:rPr lang="en-US" dirty="0"/>
              <a:t> work?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3270F-6A0B-8549-82CB-E216D511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7" y="0"/>
            <a:ext cx="4292953" cy="61962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8DD24-D509-BE48-A7C7-D1BAD9A75613}"/>
              </a:ext>
            </a:extLst>
          </p:cNvPr>
          <p:cNvSpPr/>
          <p:nvPr/>
        </p:nvSpPr>
        <p:spPr bwMode="auto">
          <a:xfrm>
            <a:off x="7640053" y="926432"/>
            <a:ext cx="3585410" cy="44516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5410"/>
                      <a:gd name="connsiteY0" fmla="*/ 0 h 445168"/>
                      <a:gd name="connsiteX1" fmla="*/ 561714 w 3585410"/>
                      <a:gd name="connsiteY1" fmla="*/ 0 h 445168"/>
                      <a:gd name="connsiteX2" fmla="*/ 1051720 w 3585410"/>
                      <a:gd name="connsiteY2" fmla="*/ 0 h 445168"/>
                      <a:gd name="connsiteX3" fmla="*/ 1720997 w 3585410"/>
                      <a:gd name="connsiteY3" fmla="*/ 0 h 445168"/>
                      <a:gd name="connsiteX4" fmla="*/ 2282711 w 3585410"/>
                      <a:gd name="connsiteY4" fmla="*/ 0 h 445168"/>
                      <a:gd name="connsiteX5" fmla="*/ 2844425 w 3585410"/>
                      <a:gd name="connsiteY5" fmla="*/ 0 h 445168"/>
                      <a:gd name="connsiteX6" fmla="*/ 3585410 w 3585410"/>
                      <a:gd name="connsiteY6" fmla="*/ 0 h 445168"/>
                      <a:gd name="connsiteX7" fmla="*/ 3585410 w 3585410"/>
                      <a:gd name="connsiteY7" fmla="*/ 445168 h 445168"/>
                      <a:gd name="connsiteX8" fmla="*/ 2987842 w 3585410"/>
                      <a:gd name="connsiteY8" fmla="*/ 445168 h 445168"/>
                      <a:gd name="connsiteX9" fmla="*/ 2497836 w 3585410"/>
                      <a:gd name="connsiteY9" fmla="*/ 445168 h 445168"/>
                      <a:gd name="connsiteX10" fmla="*/ 1900267 w 3585410"/>
                      <a:gd name="connsiteY10" fmla="*/ 445168 h 445168"/>
                      <a:gd name="connsiteX11" fmla="*/ 1302699 w 3585410"/>
                      <a:gd name="connsiteY11" fmla="*/ 445168 h 445168"/>
                      <a:gd name="connsiteX12" fmla="*/ 740985 w 3585410"/>
                      <a:gd name="connsiteY12" fmla="*/ 445168 h 445168"/>
                      <a:gd name="connsiteX13" fmla="*/ 0 w 3585410"/>
                      <a:gd name="connsiteY13" fmla="*/ 445168 h 445168"/>
                      <a:gd name="connsiteX14" fmla="*/ 0 w 3585410"/>
                      <a:gd name="connsiteY14" fmla="*/ 0 h 44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85410" h="445168" extrusionOk="0">
                        <a:moveTo>
                          <a:pt x="0" y="0"/>
                        </a:moveTo>
                        <a:cubicBezTo>
                          <a:pt x="174447" y="16653"/>
                          <a:pt x="375403" y="-4137"/>
                          <a:pt x="561714" y="0"/>
                        </a:cubicBezTo>
                        <a:cubicBezTo>
                          <a:pt x="748025" y="4137"/>
                          <a:pt x="831293" y="10965"/>
                          <a:pt x="1051720" y="0"/>
                        </a:cubicBezTo>
                        <a:cubicBezTo>
                          <a:pt x="1272147" y="-10965"/>
                          <a:pt x="1524564" y="19375"/>
                          <a:pt x="1720997" y="0"/>
                        </a:cubicBezTo>
                        <a:cubicBezTo>
                          <a:pt x="1917430" y="-19375"/>
                          <a:pt x="2103866" y="-10839"/>
                          <a:pt x="2282711" y="0"/>
                        </a:cubicBezTo>
                        <a:cubicBezTo>
                          <a:pt x="2461556" y="10839"/>
                          <a:pt x="2570461" y="22255"/>
                          <a:pt x="2844425" y="0"/>
                        </a:cubicBezTo>
                        <a:cubicBezTo>
                          <a:pt x="3118389" y="-22255"/>
                          <a:pt x="3393231" y="34604"/>
                          <a:pt x="3585410" y="0"/>
                        </a:cubicBezTo>
                        <a:cubicBezTo>
                          <a:pt x="3573737" y="203286"/>
                          <a:pt x="3572239" y="288949"/>
                          <a:pt x="3585410" y="445168"/>
                        </a:cubicBezTo>
                        <a:cubicBezTo>
                          <a:pt x="3304369" y="415697"/>
                          <a:pt x="3182682" y="436018"/>
                          <a:pt x="2987842" y="445168"/>
                        </a:cubicBezTo>
                        <a:cubicBezTo>
                          <a:pt x="2793002" y="454318"/>
                          <a:pt x="2694178" y="430982"/>
                          <a:pt x="2497836" y="445168"/>
                        </a:cubicBezTo>
                        <a:cubicBezTo>
                          <a:pt x="2301494" y="459354"/>
                          <a:pt x="2076787" y="459140"/>
                          <a:pt x="1900267" y="445168"/>
                        </a:cubicBezTo>
                        <a:cubicBezTo>
                          <a:pt x="1723747" y="431196"/>
                          <a:pt x="1549811" y="472475"/>
                          <a:pt x="1302699" y="445168"/>
                        </a:cubicBezTo>
                        <a:cubicBezTo>
                          <a:pt x="1055587" y="417861"/>
                          <a:pt x="941966" y="421877"/>
                          <a:pt x="740985" y="445168"/>
                        </a:cubicBezTo>
                        <a:cubicBezTo>
                          <a:pt x="540004" y="468459"/>
                          <a:pt x="206415" y="436089"/>
                          <a:pt x="0" y="445168"/>
                        </a:cubicBezTo>
                        <a:cubicBezTo>
                          <a:pt x="19576" y="253704"/>
                          <a:pt x="16855" y="1826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3BF87C99-4301-264D-80A8-67DCAD2A3B70}"/>
              </a:ext>
            </a:extLst>
          </p:cNvPr>
          <p:cNvCxnSpPr/>
          <p:nvPr/>
        </p:nvCxnSpPr>
        <p:spPr bwMode="auto">
          <a:xfrm>
            <a:off x="7158790" y="5354053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8" name="Picture 7">
            <a:extLst>
              <a:ext uri="{FF2B5EF4-FFF2-40B4-BE49-F238E27FC236}">
                <a16:creationId xmlns:a16="http://schemas.microsoft.com/office/drawing/2014/main" id="{98B1DBFA-3740-E14C-BA8E-CBCF89FC7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7" y="2202203"/>
            <a:ext cx="3830148" cy="3681198"/>
          </a:xfrm>
          <a:prstGeom prst="rect">
            <a:avLst/>
          </a:prstGeom>
        </p:spPr>
      </p:pic>
      <p:sp>
        <p:nvSpPr>
          <p:cNvPr id="10" name="Rectangle 9">
            <a:extLst>
              <a:ext uri="{FF2B5EF4-FFF2-40B4-BE49-F238E27FC236}">
                <a16:creationId xmlns:a16="http://schemas.microsoft.com/office/drawing/2014/main" id="{CAEBAFB1-CCFB-8442-8DAB-596F1093C2BB}"/>
              </a:ext>
            </a:extLst>
          </p:cNvPr>
          <p:cNvSpPr/>
          <p:nvPr/>
        </p:nvSpPr>
        <p:spPr bwMode="auto">
          <a:xfrm>
            <a:off x="1987837" y="2202202"/>
            <a:ext cx="3830148" cy="28169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Content Placeholder 21">
            <a:extLst>
              <a:ext uri="{FF2B5EF4-FFF2-40B4-BE49-F238E27FC236}">
                <a16:creationId xmlns:a16="http://schemas.microsoft.com/office/drawing/2014/main" id="{BC02C42D-1679-F247-BA6A-DB93E0DDB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864394"/>
            <a:ext cx="10871200" cy="47061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“</a:t>
            </a:r>
            <a:r>
              <a:rPr lang="en-US" sz="2000" dirty="0" err="1"/>
              <a:t>Snakefile</a:t>
            </a:r>
            <a:r>
              <a:rPr lang="en-US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“</a:t>
            </a:r>
            <a:r>
              <a:rPr lang="en-US" sz="2000" dirty="0" err="1"/>
              <a:t>snakemake</a:t>
            </a:r>
            <a:r>
              <a:rPr lang="en-US" sz="2000" dirty="0"/>
              <a:t>” in the directory with the </a:t>
            </a:r>
            <a:r>
              <a:rPr lang="en-US" sz="2000" dirty="0" err="1"/>
              <a:t>Snakefile</a:t>
            </a:r>
            <a:endParaRPr lang="en-US" sz="2000" dirty="0"/>
          </a:p>
          <a:p>
            <a:r>
              <a:rPr lang="en-US" sz="2000" dirty="0"/>
              <a:t>Starts with output, works backwards</a:t>
            </a:r>
          </a:p>
        </p:txBody>
      </p:sp>
    </p:spTree>
    <p:extLst>
      <p:ext uri="{BB962C8B-B14F-4D97-AF65-F5344CB8AC3E}">
        <p14:creationId xmlns:p14="http://schemas.microsoft.com/office/powerpoint/2010/main" val="1439269615"/>
      </p:ext>
    </p:extLst>
  </p:cSld>
  <p:clrMapOvr>
    <a:masterClrMapping/>
  </p:clrMapOvr>
  <p:transition>
    <p:cut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9B0D-CFA9-B940-84BD-7A59F468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snakemake</a:t>
            </a:r>
            <a:r>
              <a:rPr lang="en-US" dirty="0"/>
              <a:t> work?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3270F-6A0B-8549-82CB-E216D511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7" y="0"/>
            <a:ext cx="4292953" cy="61962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8DD24-D509-BE48-A7C7-D1BAD9A75613}"/>
              </a:ext>
            </a:extLst>
          </p:cNvPr>
          <p:cNvSpPr/>
          <p:nvPr/>
        </p:nvSpPr>
        <p:spPr bwMode="auto">
          <a:xfrm>
            <a:off x="7643218" y="4608095"/>
            <a:ext cx="3585410" cy="119112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5410"/>
                      <a:gd name="connsiteY0" fmla="*/ 0 h 445168"/>
                      <a:gd name="connsiteX1" fmla="*/ 561714 w 3585410"/>
                      <a:gd name="connsiteY1" fmla="*/ 0 h 445168"/>
                      <a:gd name="connsiteX2" fmla="*/ 1051720 w 3585410"/>
                      <a:gd name="connsiteY2" fmla="*/ 0 h 445168"/>
                      <a:gd name="connsiteX3" fmla="*/ 1720997 w 3585410"/>
                      <a:gd name="connsiteY3" fmla="*/ 0 h 445168"/>
                      <a:gd name="connsiteX4" fmla="*/ 2282711 w 3585410"/>
                      <a:gd name="connsiteY4" fmla="*/ 0 h 445168"/>
                      <a:gd name="connsiteX5" fmla="*/ 2844425 w 3585410"/>
                      <a:gd name="connsiteY5" fmla="*/ 0 h 445168"/>
                      <a:gd name="connsiteX6" fmla="*/ 3585410 w 3585410"/>
                      <a:gd name="connsiteY6" fmla="*/ 0 h 445168"/>
                      <a:gd name="connsiteX7" fmla="*/ 3585410 w 3585410"/>
                      <a:gd name="connsiteY7" fmla="*/ 445168 h 445168"/>
                      <a:gd name="connsiteX8" fmla="*/ 2987842 w 3585410"/>
                      <a:gd name="connsiteY8" fmla="*/ 445168 h 445168"/>
                      <a:gd name="connsiteX9" fmla="*/ 2497836 w 3585410"/>
                      <a:gd name="connsiteY9" fmla="*/ 445168 h 445168"/>
                      <a:gd name="connsiteX10" fmla="*/ 1900267 w 3585410"/>
                      <a:gd name="connsiteY10" fmla="*/ 445168 h 445168"/>
                      <a:gd name="connsiteX11" fmla="*/ 1302699 w 3585410"/>
                      <a:gd name="connsiteY11" fmla="*/ 445168 h 445168"/>
                      <a:gd name="connsiteX12" fmla="*/ 740985 w 3585410"/>
                      <a:gd name="connsiteY12" fmla="*/ 445168 h 445168"/>
                      <a:gd name="connsiteX13" fmla="*/ 0 w 3585410"/>
                      <a:gd name="connsiteY13" fmla="*/ 445168 h 445168"/>
                      <a:gd name="connsiteX14" fmla="*/ 0 w 3585410"/>
                      <a:gd name="connsiteY14" fmla="*/ 0 h 44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85410" h="445168" extrusionOk="0">
                        <a:moveTo>
                          <a:pt x="0" y="0"/>
                        </a:moveTo>
                        <a:cubicBezTo>
                          <a:pt x="174447" y="16653"/>
                          <a:pt x="375403" y="-4137"/>
                          <a:pt x="561714" y="0"/>
                        </a:cubicBezTo>
                        <a:cubicBezTo>
                          <a:pt x="748025" y="4137"/>
                          <a:pt x="831293" y="10965"/>
                          <a:pt x="1051720" y="0"/>
                        </a:cubicBezTo>
                        <a:cubicBezTo>
                          <a:pt x="1272147" y="-10965"/>
                          <a:pt x="1524564" y="19375"/>
                          <a:pt x="1720997" y="0"/>
                        </a:cubicBezTo>
                        <a:cubicBezTo>
                          <a:pt x="1917430" y="-19375"/>
                          <a:pt x="2103866" y="-10839"/>
                          <a:pt x="2282711" y="0"/>
                        </a:cubicBezTo>
                        <a:cubicBezTo>
                          <a:pt x="2461556" y="10839"/>
                          <a:pt x="2570461" y="22255"/>
                          <a:pt x="2844425" y="0"/>
                        </a:cubicBezTo>
                        <a:cubicBezTo>
                          <a:pt x="3118389" y="-22255"/>
                          <a:pt x="3393231" y="34604"/>
                          <a:pt x="3585410" y="0"/>
                        </a:cubicBezTo>
                        <a:cubicBezTo>
                          <a:pt x="3573737" y="203286"/>
                          <a:pt x="3572239" y="288949"/>
                          <a:pt x="3585410" y="445168"/>
                        </a:cubicBezTo>
                        <a:cubicBezTo>
                          <a:pt x="3304369" y="415697"/>
                          <a:pt x="3182682" y="436018"/>
                          <a:pt x="2987842" y="445168"/>
                        </a:cubicBezTo>
                        <a:cubicBezTo>
                          <a:pt x="2793002" y="454318"/>
                          <a:pt x="2694178" y="430982"/>
                          <a:pt x="2497836" y="445168"/>
                        </a:cubicBezTo>
                        <a:cubicBezTo>
                          <a:pt x="2301494" y="459354"/>
                          <a:pt x="2076787" y="459140"/>
                          <a:pt x="1900267" y="445168"/>
                        </a:cubicBezTo>
                        <a:cubicBezTo>
                          <a:pt x="1723747" y="431196"/>
                          <a:pt x="1549811" y="472475"/>
                          <a:pt x="1302699" y="445168"/>
                        </a:cubicBezTo>
                        <a:cubicBezTo>
                          <a:pt x="1055587" y="417861"/>
                          <a:pt x="941966" y="421877"/>
                          <a:pt x="740985" y="445168"/>
                        </a:cubicBezTo>
                        <a:cubicBezTo>
                          <a:pt x="540004" y="468459"/>
                          <a:pt x="206415" y="436089"/>
                          <a:pt x="0" y="445168"/>
                        </a:cubicBezTo>
                        <a:cubicBezTo>
                          <a:pt x="19576" y="253704"/>
                          <a:pt x="16855" y="1826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BD2BD-A9E2-F948-838E-A1ED6C58200B}"/>
              </a:ext>
            </a:extLst>
          </p:cNvPr>
          <p:cNvCxnSpPr/>
          <p:nvPr/>
        </p:nvCxnSpPr>
        <p:spPr bwMode="auto">
          <a:xfrm>
            <a:off x="7158790" y="4908881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4E54BA-9463-A44B-BB59-C13417D5FECD}"/>
              </a:ext>
            </a:extLst>
          </p:cNvPr>
          <p:cNvCxnSpPr/>
          <p:nvPr/>
        </p:nvCxnSpPr>
        <p:spPr bwMode="auto">
          <a:xfrm>
            <a:off x="7158790" y="5025185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9F8923-A5C6-3146-ACC7-AF0608C81BFA}"/>
              </a:ext>
            </a:extLst>
          </p:cNvPr>
          <p:cNvCxnSpPr/>
          <p:nvPr/>
        </p:nvCxnSpPr>
        <p:spPr bwMode="auto">
          <a:xfrm>
            <a:off x="7162795" y="5129457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0" name="Picture 9">
            <a:extLst>
              <a:ext uri="{FF2B5EF4-FFF2-40B4-BE49-F238E27FC236}">
                <a16:creationId xmlns:a16="http://schemas.microsoft.com/office/drawing/2014/main" id="{F4050DC5-6C49-A548-9FDC-7BB8FC6E57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7" y="2202203"/>
            <a:ext cx="3830148" cy="3681198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146508D8-3D4C-FC4B-B072-302EE9067A3B}"/>
              </a:ext>
            </a:extLst>
          </p:cNvPr>
          <p:cNvSpPr/>
          <p:nvPr/>
        </p:nvSpPr>
        <p:spPr bwMode="auto">
          <a:xfrm>
            <a:off x="1987837" y="2202202"/>
            <a:ext cx="3830148" cy="28169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4" name="Content Placeholder 21">
            <a:extLst>
              <a:ext uri="{FF2B5EF4-FFF2-40B4-BE49-F238E27FC236}">
                <a16:creationId xmlns:a16="http://schemas.microsoft.com/office/drawing/2014/main" id="{6A0A415A-67B9-044E-9D0D-F374E4CC49D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864394"/>
            <a:ext cx="10871200" cy="47061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“</a:t>
            </a:r>
            <a:r>
              <a:rPr lang="en-US" sz="2000" dirty="0" err="1"/>
              <a:t>Snakefile</a:t>
            </a:r>
            <a:r>
              <a:rPr lang="en-US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“</a:t>
            </a:r>
            <a:r>
              <a:rPr lang="en-US" sz="2000" dirty="0" err="1"/>
              <a:t>snakemake</a:t>
            </a:r>
            <a:r>
              <a:rPr lang="en-US" sz="2000" dirty="0"/>
              <a:t>” in the directory with the </a:t>
            </a:r>
            <a:r>
              <a:rPr lang="en-US" sz="2000" dirty="0" err="1"/>
              <a:t>Snakefile</a:t>
            </a:r>
            <a:endParaRPr lang="en-US" sz="2000" dirty="0"/>
          </a:p>
          <a:p>
            <a:r>
              <a:rPr lang="en-US" sz="2000" dirty="0"/>
              <a:t>Starts with output, works backwards</a:t>
            </a:r>
          </a:p>
        </p:txBody>
      </p:sp>
    </p:spTree>
    <p:extLst>
      <p:ext uri="{BB962C8B-B14F-4D97-AF65-F5344CB8AC3E}">
        <p14:creationId xmlns:p14="http://schemas.microsoft.com/office/powerpoint/2010/main" val="49164372"/>
      </p:ext>
    </p:extLst>
  </p:cSld>
  <p:clrMapOvr>
    <a:masterClrMapping/>
  </p:clrMapOvr>
  <p:transition>
    <p:cut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9B0D-CFA9-B940-84BD-7A59F468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snakemake</a:t>
            </a:r>
            <a:r>
              <a:rPr lang="en-US" dirty="0"/>
              <a:t> work?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3270F-6A0B-8549-82CB-E216D511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7" y="0"/>
            <a:ext cx="4292953" cy="61962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8DD24-D509-BE48-A7C7-D1BAD9A75613}"/>
              </a:ext>
            </a:extLst>
          </p:cNvPr>
          <p:cNvSpPr/>
          <p:nvPr/>
        </p:nvSpPr>
        <p:spPr bwMode="auto">
          <a:xfrm>
            <a:off x="7643218" y="4608095"/>
            <a:ext cx="3585410" cy="119112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5410"/>
                      <a:gd name="connsiteY0" fmla="*/ 0 h 445168"/>
                      <a:gd name="connsiteX1" fmla="*/ 561714 w 3585410"/>
                      <a:gd name="connsiteY1" fmla="*/ 0 h 445168"/>
                      <a:gd name="connsiteX2" fmla="*/ 1051720 w 3585410"/>
                      <a:gd name="connsiteY2" fmla="*/ 0 h 445168"/>
                      <a:gd name="connsiteX3" fmla="*/ 1720997 w 3585410"/>
                      <a:gd name="connsiteY3" fmla="*/ 0 h 445168"/>
                      <a:gd name="connsiteX4" fmla="*/ 2282711 w 3585410"/>
                      <a:gd name="connsiteY4" fmla="*/ 0 h 445168"/>
                      <a:gd name="connsiteX5" fmla="*/ 2844425 w 3585410"/>
                      <a:gd name="connsiteY5" fmla="*/ 0 h 445168"/>
                      <a:gd name="connsiteX6" fmla="*/ 3585410 w 3585410"/>
                      <a:gd name="connsiteY6" fmla="*/ 0 h 445168"/>
                      <a:gd name="connsiteX7" fmla="*/ 3585410 w 3585410"/>
                      <a:gd name="connsiteY7" fmla="*/ 445168 h 445168"/>
                      <a:gd name="connsiteX8" fmla="*/ 2987842 w 3585410"/>
                      <a:gd name="connsiteY8" fmla="*/ 445168 h 445168"/>
                      <a:gd name="connsiteX9" fmla="*/ 2497836 w 3585410"/>
                      <a:gd name="connsiteY9" fmla="*/ 445168 h 445168"/>
                      <a:gd name="connsiteX10" fmla="*/ 1900267 w 3585410"/>
                      <a:gd name="connsiteY10" fmla="*/ 445168 h 445168"/>
                      <a:gd name="connsiteX11" fmla="*/ 1302699 w 3585410"/>
                      <a:gd name="connsiteY11" fmla="*/ 445168 h 445168"/>
                      <a:gd name="connsiteX12" fmla="*/ 740985 w 3585410"/>
                      <a:gd name="connsiteY12" fmla="*/ 445168 h 445168"/>
                      <a:gd name="connsiteX13" fmla="*/ 0 w 3585410"/>
                      <a:gd name="connsiteY13" fmla="*/ 445168 h 445168"/>
                      <a:gd name="connsiteX14" fmla="*/ 0 w 3585410"/>
                      <a:gd name="connsiteY14" fmla="*/ 0 h 44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85410" h="445168" extrusionOk="0">
                        <a:moveTo>
                          <a:pt x="0" y="0"/>
                        </a:moveTo>
                        <a:cubicBezTo>
                          <a:pt x="174447" y="16653"/>
                          <a:pt x="375403" y="-4137"/>
                          <a:pt x="561714" y="0"/>
                        </a:cubicBezTo>
                        <a:cubicBezTo>
                          <a:pt x="748025" y="4137"/>
                          <a:pt x="831293" y="10965"/>
                          <a:pt x="1051720" y="0"/>
                        </a:cubicBezTo>
                        <a:cubicBezTo>
                          <a:pt x="1272147" y="-10965"/>
                          <a:pt x="1524564" y="19375"/>
                          <a:pt x="1720997" y="0"/>
                        </a:cubicBezTo>
                        <a:cubicBezTo>
                          <a:pt x="1917430" y="-19375"/>
                          <a:pt x="2103866" y="-10839"/>
                          <a:pt x="2282711" y="0"/>
                        </a:cubicBezTo>
                        <a:cubicBezTo>
                          <a:pt x="2461556" y="10839"/>
                          <a:pt x="2570461" y="22255"/>
                          <a:pt x="2844425" y="0"/>
                        </a:cubicBezTo>
                        <a:cubicBezTo>
                          <a:pt x="3118389" y="-22255"/>
                          <a:pt x="3393231" y="34604"/>
                          <a:pt x="3585410" y="0"/>
                        </a:cubicBezTo>
                        <a:cubicBezTo>
                          <a:pt x="3573737" y="203286"/>
                          <a:pt x="3572239" y="288949"/>
                          <a:pt x="3585410" y="445168"/>
                        </a:cubicBezTo>
                        <a:cubicBezTo>
                          <a:pt x="3304369" y="415697"/>
                          <a:pt x="3182682" y="436018"/>
                          <a:pt x="2987842" y="445168"/>
                        </a:cubicBezTo>
                        <a:cubicBezTo>
                          <a:pt x="2793002" y="454318"/>
                          <a:pt x="2694178" y="430982"/>
                          <a:pt x="2497836" y="445168"/>
                        </a:cubicBezTo>
                        <a:cubicBezTo>
                          <a:pt x="2301494" y="459354"/>
                          <a:pt x="2076787" y="459140"/>
                          <a:pt x="1900267" y="445168"/>
                        </a:cubicBezTo>
                        <a:cubicBezTo>
                          <a:pt x="1723747" y="431196"/>
                          <a:pt x="1549811" y="472475"/>
                          <a:pt x="1302699" y="445168"/>
                        </a:cubicBezTo>
                        <a:cubicBezTo>
                          <a:pt x="1055587" y="417861"/>
                          <a:pt x="941966" y="421877"/>
                          <a:pt x="740985" y="445168"/>
                        </a:cubicBezTo>
                        <a:cubicBezTo>
                          <a:pt x="540004" y="468459"/>
                          <a:pt x="206415" y="436089"/>
                          <a:pt x="0" y="445168"/>
                        </a:cubicBezTo>
                        <a:cubicBezTo>
                          <a:pt x="19576" y="253704"/>
                          <a:pt x="16855" y="1826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818BD2BD-A9E2-F948-838E-A1ED6C58200B}"/>
              </a:ext>
            </a:extLst>
          </p:cNvPr>
          <p:cNvCxnSpPr/>
          <p:nvPr/>
        </p:nvCxnSpPr>
        <p:spPr bwMode="auto">
          <a:xfrm>
            <a:off x="7158790" y="4908881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4E54BA-9463-A44B-BB59-C13417D5FECD}"/>
              </a:ext>
            </a:extLst>
          </p:cNvPr>
          <p:cNvCxnSpPr/>
          <p:nvPr/>
        </p:nvCxnSpPr>
        <p:spPr bwMode="auto">
          <a:xfrm>
            <a:off x="7158790" y="5025185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9F8923-A5C6-3146-ACC7-AF0608C81BFA}"/>
              </a:ext>
            </a:extLst>
          </p:cNvPr>
          <p:cNvCxnSpPr/>
          <p:nvPr/>
        </p:nvCxnSpPr>
        <p:spPr bwMode="auto">
          <a:xfrm>
            <a:off x="7162795" y="5129457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2" name="Picture 11">
            <a:extLst>
              <a:ext uri="{FF2B5EF4-FFF2-40B4-BE49-F238E27FC236}">
                <a16:creationId xmlns:a16="http://schemas.microsoft.com/office/drawing/2014/main" id="{94574C09-5C15-FF45-9B03-CBAF8A9F6E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7" y="2202203"/>
            <a:ext cx="3830148" cy="3681198"/>
          </a:xfrm>
          <a:prstGeom prst="rect">
            <a:avLst/>
          </a:prstGeom>
        </p:spPr>
      </p:pic>
      <p:sp>
        <p:nvSpPr>
          <p:cNvPr id="14" name="Rectangle 13">
            <a:extLst>
              <a:ext uri="{FF2B5EF4-FFF2-40B4-BE49-F238E27FC236}">
                <a16:creationId xmlns:a16="http://schemas.microsoft.com/office/drawing/2014/main" id="{ECD0234B-249E-ED4A-B6EC-FB7757F3D9F3}"/>
              </a:ext>
            </a:extLst>
          </p:cNvPr>
          <p:cNvSpPr/>
          <p:nvPr/>
        </p:nvSpPr>
        <p:spPr bwMode="auto">
          <a:xfrm>
            <a:off x="1987837" y="2202202"/>
            <a:ext cx="3830148" cy="281695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CFED60-D3D5-1C4A-AA25-B1E120C55DC0}"/>
              </a:ext>
            </a:extLst>
          </p:cNvPr>
          <p:cNvSpPr txBox="1"/>
          <p:nvPr/>
        </p:nvSpPr>
        <p:spPr>
          <a:xfrm>
            <a:off x="5303399" y="4757560"/>
            <a:ext cx="1920719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Not output by any other rule</a:t>
            </a:r>
          </a:p>
        </p:txBody>
      </p:sp>
      <p:sp>
        <p:nvSpPr>
          <p:cNvPr id="16" name="Content Placeholder 21">
            <a:extLst>
              <a:ext uri="{FF2B5EF4-FFF2-40B4-BE49-F238E27FC236}">
                <a16:creationId xmlns:a16="http://schemas.microsoft.com/office/drawing/2014/main" id="{60171053-2F8E-014A-BF1A-5CF04F9AF2F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864394"/>
            <a:ext cx="10871200" cy="47061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“</a:t>
            </a:r>
            <a:r>
              <a:rPr lang="en-US" sz="2000" dirty="0" err="1"/>
              <a:t>Snakefile</a:t>
            </a:r>
            <a:r>
              <a:rPr lang="en-US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“</a:t>
            </a:r>
            <a:r>
              <a:rPr lang="en-US" sz="2000" dirty="0" err="1"/>
              <a:t>snakemake</a:t>
            </a:r>
            <a:r>
              <a:rPr lang="en-US" sz="2000" dirty="0"/>
              <a:t>” in the directory with the </a:t>
            </a:r>
            <a:r>
              <a:rPr lang="en-US" sz="2000" dirty="0" err="1"/>
              <a:t>Snakefile</a:t>
            </a:r>
            <a:endParaRPr lang="en-US" sz="2000" dirty="0"/>
          </a:p>
          <a:p>
            <a:r>
              <a:rPr lang="en-US" sz="2000" dirty="0"/>
              <a:t>Starts with output, works backwards</a:t>
            </a:r>
          </a:p>
        </p:txBody>
      </p:sp>
    </p:spTree>
    <p:extLst>
      <p:ext uri="{BB962C8B-B14F-4D97-AF65-F5344CB8AC3E}">
        <p14:creationId xmlns:p14="http://schemas.microsoft.com/office/powerpoint/2010/main" val="215412084"/>
      </p:ext>
    </p:extLst>
  </p:cSld>
  <p:clrMapOvr>
    <a:masterClrMapping/>
  </p:clrMapOvr>
  <p:transition>
    <p:cut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9B0D-CFA9-B940-84BD-7A59F468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snakemake</a:t>
            </a:r>
            <a:r>
              <a:rPr lang="en-US" dirty="0"/>
              <a:t> work?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3270F-6A0B-8549-82CB-E216D511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7" y="0"/>
            <a:ext cx="4292953" cy="61962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8DD24-D509-BE48-A7C7-D1BAD9A75613}"/>
              </a:ext>
            </a:extLst>
          </p:cNvPr>
          <p:cNvSpPr/>
          <p:nvPr/>
        </p:nvSpPr>
        <p:spPr bwMode="auto">
          <a:xfrm>
            <a:off x="7643218" y="4608095"/>
            <a:ext cx="3585410" cy="119112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5410"/>
                      <a:gd name="connsiteY0" fmla="*/ 0 h 445168"/>
                      <a:gd name="connsiteX1" fmla="*/ 561714 w 3585410"/>
                      <a:gd name="connsiteY1" fmla="*/ 0 h 445168"/>
                      <a:gd name="connsiteX2" fmla="*/ 1051720 w 3585410"/>
                      <a:gd name="connsiteY2" fmla="*/ 0 h 445168"/>
                      <a:gd name="connsiteX3" fmla="*/ 1720997 w 3585410"/>
                      <a:gd name="connsiteY3" fmla="*/ 0 h 445168"/>
                      <a:gd name="connsiteX4" fmla="*/ 2282711 w 3585410"/>
                      <a:gd name="connsiteY4" fmla="*/ 0 h 445168"/>
                      <a:gd name="connsiteX5" fmla="*/ 2844425 w 3585410"/>
                      <a:gd name="connsiteY5" fmla="*/ 0 h 445168"/>
                      <a:gd name="connsiteX6" fmla="*/ 3585410 w 3585410"/>
                      <a:gd name="connsiteY6" fmla="*/ 0 h 445168"/>
                      <a:gd name="connsiteX7" fmla="*/ 3585410 w 3585410"/>
                      <a:gd name="connsiteY7" fmla="*/ 445168 h 445168"/>
                      <a:gd name="connsiteX8" fmla="*/ 2987842 w 3585410"/>
                      <a:gd name="connsiteY8" fmla="*/ 445168 h 445168"/>
                      <a:gd name="connsiteX9" fmla="*/ 2497836 w 3585410"/>
                      <a:gd name="connsiteY9" fmla="*/ 445168 h 445168"/>
                      <a:gd name="connsiteX10" fmla="*/ 1900267 w 3585410"/>
                      <a:gd name="connsiteY10" fmla="*/ 445168 h 445168"/>
                      <a:gd name="connsiteX11" fmla="*/ 1302699 w 3585410"/>
                      <a:gd name="connsiteY11" fmla="*/ 445168 h 445168"/>
                      <a:gd name="connsiteX12" fmla="*/ 740985 w 3585410"/>
                      <a:gd name="connsiteY12" fmla="*/ 445168 h 445168"/>
                      <a:gd name="connsiteX13" fmla="*/ 0 w 3585410"/>
                      <a:gd name="connsiteY13" fmla="*/ 445168 h 445168"/>
                      <a:gd name="connsiteX14" fmla="*/ 0 w 3585410"/>
                      <a:gd name="connsiteY14" fmla="*/ 0 h 44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85410" h="445168" extrusionOk="0">
                        <a:moveTo>
                          <a:pt x="0" y="0"/>
                        </a:moveTo>
                        <a:cubicBezTo>
                          <a:pt x="174447" y="16653"/>
                          <a:pt x="375403" y="-4137"/>
                          <a:pt x="561714" y="0"/>
                        </a:cubicBezTo>
                        <a:cubicBezTo>
                          <a:pt x="748025" y="4137"/>
                          <a:pt x="831293" y="10965"/>
                          <a:pt x="1051720" y="0"/>
                        </a:cubicBezTo>
                        <a:cubicBezTo>
                          <a:pt x="1272147" y="-10965"/>
                          <a:pt x="1524564" y="19375"/>
                          <a:pt x="1720997" y="0"/>
                        </a:cubicBezTo>
                        <a:cubicBezTo>
                          <a:pt x="1917430" y="-19375"/>
                          <a:pt x="2103866" y="-10839"/>
                          <a:pt x="2282711" y="0"/>
                        </a:cubicBezTo>
                        <a:cubicBezTo>
                          <a:pt x="2461556" y="10839"/>
                          <a:pt x="2570461" y="22255"/>
                          <a:pt x="2844425" y="0"/>
                        </a:cubicBezTo>
                        <a:cubicBezTo>
                          <a:pt x="3118389" y="-22255"/>
                          <a:pt x="3393231" y="34604"/>
                          <a:pt x="3585410" y="0"/>
                        </a:cubicBezTo>
                        <a:cubicBezTo>
                          <a:pt x="3573737" y="203286"/>
                          <a:pt x="3572239" y="288949"/>
                          <a:pt x="3585410" y="445168"/>
                        </a:cubicBezTo>
                        <a:cubicBezTo>
                          <a:pt x="3304369" y="415697"/>
                          <a:pt x="3182682" y="436018"/>
                          <a:pt x="2987842" y="445168"/>
                        </a:cubicBezTo>
                        <a:cubicBezTo>
                          <a:pt x="2793002" y="454318"/>
                          <a:pt x="2694178" y="430982"/>
                          <a:pt x="2497836" y="445168"/>
                        </a:cubicBezTo>
                        <a:cubicBezTo>
                          <a:pt x="2301494" y="459354"/>
                          <a:pt x="2076787" y="459140"/>
                          <a:pt x="1900267" y="445168"/>
                        </a:cubicBezTo>
                        <a:cubicBezTo>
                          <a:pt x="1723747" y="431196"/>
                          <a:pt x="1549811" y="472475"/>
                          <a:pt x="1302699" y="445168"/>
                        </a:cubicBezTo>
                        <a:cubicBezTo>
                          <a:pt x="1055587" y="417861"/>
                          <a:pt x="941966" y="421877"/>
                          <a:pt x="740985" y="445168"/>
                        </a:cubicBezTo>
                        <a:cubicBezTo>
                          <a:pt x="540004" y="468459"/>
                          <a:pt x="206415" y="436089"/>
                          <a:pt x="0" y="445168"/>
                        </a:cubicBezTo>
                        <a:cubicBezTo>
                          <a:pt x="19576" y="253704"/>
                          <a:pt x="16855" y="1826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7" name="Straight Arrow Connector 6">
            <a:extLst>
              <a:ext uri="{FF2B5EF4-FFF2-40B4-BE49-F238E27FC236}">
                <a16:creationId xmlns:a16="http://schemas.microsoft.com/office/drawing/2014/main" id="{2B4E54BA-9463-A44B-BB59-C13417D5FECD}"/>
              </a:ext>
            </a:extLst>
          </p:cNvPr>
          <p:cNvCxnSpPr/>
          <p:nvPr/>
        </p:nvCxnSpPr>
        <p:spPr bwMode="auto">
          <a:xfrm>
            <a:off x="7158790" y="5025185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9F8923-A5C6-3146-ACC7-AF0608C81BFA}"/>
              </a:ext>
            </a:extLst>
          </p:cNvPr>
          <p:cNvCxnSpPr/>
          <p:nvPr/>
        </p:nvCxnSpPr>
        <p:spPr bwMode="auto">
          <a:xfrm>
            <a:off x="7162795" y="5129457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1B8537-028D-604C-A0BA-0E3B51EAE2C4}"/>
              </a:ext>
            </a:extLst>
          </p:cNvPr>
          <p:cNvCxnSpPr/>
          <p:nvPr/>
        </p:nvCxnSpPr>
        <p:spPr bwMode="auto">
          <a:xfrm>
            <a:off x="7192034" y="3072058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pic>
        <p:nvPicPr>
          <p:cNvPr id="14" name="Picture 13">
            <a:extLst>
              <a:ext uri="{FF2B5EF4-FFF2-40B4-BE49-F238E27FC236}">
                <a16:creationId xmlns:a16="http://schemas.microsoft.com/office/drawing/2014/main" id="{DB70D153-CDE8-B948-A895-36FD91E50F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7" y="2202203"/>
            <a:ext cx="3830148" cy="3681198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87B747F4-DFDF-0244-9FF1-2A11981751DC}"/>
              </a:ext>
            </a:extLst>
          </p:cNvPr>
          <p:cNvSpPr/>
          <p:nvPr/>
        </p:nvSpPr>
        <p:spPr bwMode="auto">
          <a:xfrm>
            <a:off x="1987837" y="2202203"/>
            <a:ext cx="3830148" cy="6893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AF848F4B-5E06-0F42-BC57-A30B93439510}"/>
              </a:ext>
            </a:extLst>
          </p:cNvPr>
          <p:cNvSpPr/>
          <p:nvPr/>
        </p:nvSpPr>
        <p:spPr bwMode="auto">
          <a:xfrm>
            <a:off x="2341608" y="4026992"/>
            <a:ext cx="1400213" cy="809702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ECB757C9-4683-F740-8C59-ADE2C62EA5BB}"/>
              </a:ext>
            </a:extLst>
          </p:cNvPr>
          <p:cNvSpPr/>
          <p:nvPr/>
        </p:nvSpPr>
        <p:spPr bwMode="auto">
          <a:xfrm>
            <a:off x="4318351" y="4147308"/>
            <a:ext cx="1626286" cy="6893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8" name="Content Placeholder 21">
            <a:extLst>
              <a:ext uri="{FF2B5EF4-FFF2-40B4-BE49-F238E27FC236}">
                <a16:creationId xmlns:a16="http://schemas.microsoft.com/office/drawing/2014/main" id="{B6937FFB-5603-5246-9BC1-AABAB4BAC1D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864394"/>
            <a:ext cx="10871200" cy="47061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“</a:t>
            </a:r>
            <a:r>
              <a:rPr lang="en-US" sz="2000" dirty="0" err="1"/>
              <a:t>Snakefile</a:t>
            </a:r>
            <a:r>
              <a:rPr lang="en-US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“</a:t>
            </a:r>
            <a:r>
              <a:rPr lang="en-US" sz="2000" dirty="0" err="1"/>
              <a:t>snakemake</a:t>
            </a:r>
            <a:r>
              <a:rPr lang="en-US" sz="2000" dirty="0"/>
              <a:t>” in the directory with the </a:t>
            </a:r>
            <a:r>
              <a:rPr lang="en-US" sz="2000" dirty="0" err="1"/>
              <a:t>Snakefile</a:t>
            </a:r>
            <a:endParaRPr lang="en-US" sz="2000" dirty="0"/>
          </a:p>
          <a:p>
            <a:r>
              <a:rPr lang="en-US" sz="2000" dirty="0"/>
              <a:t>Starts with output, works backwards</a:t>
            </a:r>
          </a:p>
        </p:txBody>
      </p:sp>
    </p:spTree>
    <p:extLst>
      <p:ext uri="{BB962C8B-B14F-4D97-AF65-F5344CB8AC3E}">
        <p14:creationId xmlns:p14="http://schemas.microsoft.com/office/powerpoint/2010/main" val="2263391673"/>
      </p:ext>
    </p:extLst>
  </p:cSld>
  <p:clrMapOvr>
    <a:masterClrMapping/>
  </p:clrMapOvr>
  <p:transition>
    <p:cut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27546349-478B-F942-9FE7-60BEB74311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37" y="2202203"/>
            <a:ext cx="3830148" cy="368119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4F249B0D-CFA9-B940-84BD-7A59F468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snakemake</a:t>
            </a:r>
            <a:r>
              <a:rPr lang="en-US" dirty="0"/>
              <a:t> work?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3270F-6A0B-8549-82CB-E216D511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447" y="0"/>
            <a:ext cx="4292953" cy="61962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8DD24-D509-BE48-A7C7-D1BAD9A75613}"/>
              </a:ext>
            </a:extLst>
          </p:cNvPr>
          <p:cNvSpPr/>
          <p:nvPr/>
        </p:nvSpPr>
        <p:spPr bwMode="auto">
          <a:xfrm>
            <a:off x="7643218" y="4608095"/>
            <a:ext cx="3585410" cy="1191126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5410"/>
                      <a:gd name="connsiteY0" fmla="*/ 0 h 445168"/>
                      <a:gd name="connsiteX1" fmla="*/ 561714 w 3585410"/>
                      <a:gd name="connsiteY1" fmla="*/ 0 h 445168"/>
                      <a:gd name="connsiteX2" fmla="*/ 1051720 w 3585410"/>
                      <a:gd name="connsiteY2" fmla="*/ 0 h 445168"/>
                      <a:gd name="connsiteX3" fmla="*/ 1720997 w 3585410"/>
                      <a:gd name="connsiteY3" fmla="*/ 0 h 445168"/>
                      <a:gd name="connsiteX4" fmla="*/ 2282711 w 3585410"/>
                      <a:gd name="connsiteY4" fmla="*/ 0 h 445168"/>
                      <a:gd name="connsiteX5" fmla="*/ 2844425 w 3585410"/>
                      <a:gd name="connsiteY5" fmla="*/ 0 h 445168"/>
                      <a:gd name="connsiteX6" fmla="*/ 3585410 w 3585410"/>
                      <a:gd name="connsiteY6" fmla="*/ 0 h 445168"/>
                      <a:gd name="connsiteX7" fmla="*/ 3585410 w 3585410"/>
                      <a:gd name="connsiteY7" fmla="*/ 445168 h 445168"/>
                      <a:gd name="connsiteX8" fmla="*/ 2987842 w 3585410"/>
                      <a:gd name="connsiteY8" fmla="*/ 445168 h 445168"/>
                      <a:gd name="connsiteX9" fmla="*/ 2497836 w 3585410"/>
                      <a:gd name="connsiteY9" fmla="*/ 445168 h 445168"/>
                      <a:gd name="connsiteX10" fmla="*/ 1900267 w 3585410"/>
                      <a:gd name="connsiteY10" fmla="*/ 445168 h 445168"/>
                      <a:gd name="connsiteX11" fmla="*/ 1302699 w 3585410"/>
                      <a:gd name="connsiteY11" fmla="*/ 445168 h 445168"/>
                      <a:gd name="connsiteX12" fmla="*/ 740985 w 3585410"/>
                      <a:gd name="connsiteY12" fmla="*/ 445168 h 445168"/>
                      <a:gd name="connsiteX13" fmla="*/ 0 w 3585410"/>
                      <a:gd name="connsiteY13" fmla="*/ 445168 h 445168"/>
                      <a:gd name="connsiteX14" fmla="*/ 0 w 3585410"/>
                      <a:gd name="connsiteY14" fmla="*/ 0 h 44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85410" h="445168" extrusionOk="0">
                        <a:moveTo>
                          <a:pt x="0" y="0"/>
                        </a:moveTo>
                        <a:cubicBezTo>
                          <a:pt x="174447" y="16653"/>
                          <a:pt x="375403" y="-4137"/>
                          <a:pt x="561714" y="0"/>
                        </a:cubicBezTo>
                        <a:cubicBezTo>
                          <a:pt x="748025" y="4137"/>
                          <a:pt x="831293" y="10965"/>
                          <a:pt x="1051720" y="0"/>
                        </a:cubicBezTo>
                        <a:cubicBezTo>
                          <a:pt x="1272147" y="-10965"/>
                          <a:pt x="1524564" y="19375"/>
                          <a:pt x="1720997" y="0"/>
                        </a:cubicBezTo>
                        <a:cubicBezTo>
                          <a:pt x="1917430" y="-19375"/>
                          <a:pt x="2103866" y="-10839"/>
                          <a:pt x="2282711" y="0"/>
                        </a:cubicBezTo>
                        <a:cubicBezTo>
                          <a:pt x="2461556" y="10839"/>
                          <a:pt x="2570461" y="22255"/>
                          <a:pt x="2844425" y="0"/>
                        </a:cubicBezTo>
                        <a:cubicBezTo>
                          <a:pt x="3118389" y="-22255"/>
                          <a:pt x="3393231" y="34604"/>
                          <a:pt x="3585410" y="0"/>
                        </a:cubicBezTo>
                        <a:cubicBezTo>
                          <a:pt x="3573737" y="203286"/>
                          <a:pt x="3572239" y="288949"/>
                          <a:pt x="3585410" y="445168"/>
                        </a:cubicBezTo>
                        <a:cubicBezTo>
                          <a:pt x="3304369" y="415697"/>
                          <a:pt x="3182682" y="436018"/>
                          <a:pt x="2987842" y="445168"/>
                        </a:cubicBezTo>
                        <a:cubicBezTo>
                          <a:pt x="2793002" y="454318"/>
                          <a:pt x="2694178" y="430982"/>
                          <a:pt x="2497836" y="445168"/>
                        </a:cubicBezTo>
                        <a:cubicBezTo>
                          <a:pt x="2301494" y="459354"/>
                          <a:pt x="2076787" y="459140"/>
                          <a:pt x="1900267" y="445168"/>
                        </a:cubicBezTo>
                        <a:cubicBezTo>
                          <a:pt x="1723747" y="431196"/>
                          <a:pt x="1549811" y="472475"/>
                          <a:pt x="1302699" y="445168"/>
                        </a:cubicBezTo>
                        <a:cubicBezTo>
                          <a:pt x="1055587" y="417861"/>
                          <a:pt x="941966" y="421877"/>
                          <a:pt x="740985" y="445168"/>
                        </a:cubicBezTo>
                        <a:cubicBezTo>
                          <a:pt x="540004" y="468459"/>
                          <a:pt x="206415" y="436089"/>
                          <a:pt x="0" y="445168"/>
                        </a:cubicBezTo>
                        <a:cubicBezTo>
                          <a:pt x="19576" y="253704"/>
                          <a:pt x="16855" y="1826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8" name="Straight Arrow Connector 7">
            <a:extLst>
              <a:ext uri="{FF2B5EF4-FFF2-40B4-BE49-F238E27FC236}">
                <a16:creationId xmlns:a16="http://schemas.microsoft.com/office/drawing/2014/main" id="{AE9F8923-A5C6-3146-ACC7-AF0608C81BFA}"/>
              </a:ext>
            </a:extLst>
          </p:cNvPr>
          <p:cNvCxnSpPr/>
          <p:nvPr/>
        </p:nvCxnSpPr>
        <p:spPr bwMode="auto">
          <a:xfrm>
            <a:off x="7162795" y="5129457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9" name="Rectangle 8">
            <a:extLst>
              <a:ext uri="{FF2B5EF4-FFF2-40B4-BE49-F238E27FC236}">
                <a16:creationId xmlns:a16="http://schemas.microsoft.com/office/drawing/2014/main" id="{8BD9BB12-D0B4-D640-AE86-C5D408CA6FE3}"/>
              </a:ext>
            </a:extLst>
          </p:cNvPr>
          <p:cNvSpPr/>
          <p:nvPr/>
        </p:nvSpPr>
        <p:spPr bwMode="auto">
          <a:xfrm>
            <a:off x="1987837" y="2202203"/>
            <a:ext cx="3830148" cy="689386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351B8537-028D-604C-A0BA-0E3B51EAE2C4}"/>
              </a:ext>
            </a:extLst>
          </p:cNvPr>
          <p:cNvCxnSpPr/>
          <p:nvPr/>
        </p:nvCxnSpPr>
        <p:spPr bwMode="auto">
          <a:xfrm>
            <a:off x="7192034" y="4166932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3" name="Content Placeholder 21">
            <a:extLst>
              <a:ext uri="{FF2B5EF4-FFF2-40B4-BE49-F238E27FC236}">
                <a16:creationId xmlns:a16="http://schemas.microsoft.com/office/drawing/2014/main" id="{B19D4E66-EC06-D741-A287-174CFFC5B4A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864394"/>
            <a:ext cx="10871200" cy="47061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“</a:t>
            </a:r>
            <a:r>
              <a:rPr lang="en-US" sz="2000" dirty="0" err="1"/>
              <a:t>Snakefile</a:t>
            </a:r>
            <a:r>
              <a:rPr lang="en-US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“</a:t>
            </a:r>
            <a:r>
              <a:rPr lang="en-US" sz="2000" dirty="0" err="1"/>
              <a:t>snakemake</a:t>
            </a:r>
            <a:r>
              <a:rPr lang="en-US" sz="2000" dirty="0"/>
              <a:t>” in the directory with the </a:t>
            </a:r>
            <a:r>
              <a:rPr lang="en-US" sz="2000" dirty="0" err="1"/>
              <a:t>Snakefile</a:t>
            </a:r>
            <a:endParaRPr lang="en-US" sz="2000" dirty="0"/>
          </a:p>
          <a:p>
            <a:r>
              <a:rPr lang="en-US" sz="2000" dirty="0"/>
              <a:t>Starts with output, works backwards</a:t>
            </a:r>
          </a:p>
        </p:txBody>
      </p:sp>
    </p:spTree>
    <p:extLst>
      <p:ext uri="{BB962C8B-B14F-4D97-AF65-F5344CB8AC3E}">
        <p14:creationId xmlns:p14="http://schemas.microsoft.com/office/powerpoint/2010/main" val="2171032941"/>
      </p:ext>
    </p:extLst>
  </p:cSld>
  <p:clrMapOvr>
    <a:masterClrMapping/>
  </p:clrMapOvr>
  <p:transition>
    <p:cut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9B0D-CFA9-B940-84BD-7A59F468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snakemake</a:t>
            </a:r>
            <a:r>
              <a:rPr lang="en-US" dirty="0"/>
              <a:t> work?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3270F-6A0B-8549-82CB-E216D511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7" y="0"/>
            <a:ext cx="4292953" cy="619626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7CACE56-826B-D141-A1E7-1D23250111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87837" y="2202203"/>
            <a:ext cx="3830148" cy="3681198"/>
          </a:xfrm>
          <a:prstGeom prst="rect">
            <a:avLst/>
          </a:prstGeom>
        </p:spPr>
      </p:pic>
      <p:sp>
        <p:nvSpPr>
          <p:cNvPr id="8" name="Content Placeholder 21">
            <a:extLst>
              <a:ext uri="{FF2B5EF4-FFF2-40B4-BE49-F238E27FC236}">
                <a16:creationId xmlns:a16="http://schemas.microsoft.com/office/drawing/2014/main" id="{E0B0ED9A-C36A-D949-85E3-F2BA97AB2BC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864394"/>
            <a:ext cx="10871200" cy="47061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“</a:t>
            </a:r>
            <a:r>
              <a:rPr lang="en-US" sz="2000" dirty="0" err="1"/>
              <a:t>Snakefile</a:t>
            </a:r>
            <a:r>
              <a:rPr lang="en-US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“</a:t>
            </a:r>
            <a:r>
              <a:rPr lang="en-US" sz="2000" dirty="0" err="1"/>
              <a:t>snakemake</a:t>
            </a:r>
            <a:r>
              <a:rPr lang="en-US" sz="2000" dirty="0"/>
              <a:t>” in the directory with the </a:t>
            </a:r>
            <a:r>
              <a:rPr lang="en-US" sz="2000" dirty="0" err="1"/>
              <a:t>Snakefile</a:t>
            </a:r>
            <a:endParaRPr lang="en-US" sz="2000" dirty="0"/>
          </a:p>
          <a:p>
            <a:r>
              <a:rPr lang="en-US" sz="2000" dirty="0"/>
              <a:t>Starts with output, works backwards</a:t>
            </a:r>
          </a:p>
        </p:txBody>
      </p:sp>
    </p:spTree>
    <p:extLst>
      <p:ext uri="{BB962C8B-B14F-4D97-AF65-F5344CB8AC3E}">
        <p14:creationId xmlns:p14="http://schemas.microsoft.com/office/powerpoint/2010/main" val="3528463966"/>
      </p:ext>
    </p:extLst>
  </p:cSld>
  <p:clrMapOvr>
    <a:masterClrMapping/>
  </p:clrMapOvr>
  <p:transition>
    <p:cut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9B0D-CFA9-B940-84BD-7A59F468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snakemake</a:t>
            </a:r>
            <a:r>
              <a:rPr lang="en-US" dirty="0"/>
              <a:t> work?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501515A3-4DE9-8A47-8892-DFAABBCD082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87837" y="2202203"/>
            <a:ext cx="3830148" cy="368119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4703270F-6A0B-8549-82CB-E216D511A1A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9447" y="0"/>
            <a:ext cx="4292953" cy="6196263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74C94F4A-2432-7F4A-9842-8BF5A7F8B650}"/>
              </a:ext>
            </a:extLst>
          </p:cNvPr>
          <p:cNvCxnSpPr>
            <a:cxnSpLocks/>
          </p:cNvCxnSpPr>
          <p:nvPr/>
        </p:nvCxnSpPr>
        <p:spPr bwMode="auto">
          <a:xfrm>
            <a:off x="7289447" y="1892963"/>
            <a:ext cx="80495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0B9E325B-D223-1C4E-ABEB-C50BF0AD60B5}"/>
              </a:ext>
            </a:extLst>
          </p:cNvPr>
          <p:cNvCxnSpPr/>
          <p:nvPr/>
        </p:nvCxnSpPr>
        <p:spPr bwMode="auto">
          <a:xfrm>
            <a:off x="7192034" y="5029194"/>
            <a:ext cx="902368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3" name="TextBox 2">
            <a:extLst>
              <a:ext uri="{FF2B5EF4-FFF2-40B4-BE49-F238E27FC236}">
                <a16:creationId xmlns:a16="http://schemas.microsoft.com/office/drawing/2014/main" id="{04F54095-BB8D-7248-AC6C-795B4A8D06E9}"/>
              </a:ext>
            </a:extLst>
          </p:cNvPr>
          <p:cNvSpPr txBox="1"/>
          <p:nvPr/>
        </p:nvSpPr>
        <p:spPr>
          <a:xfrm>
            <a:off x="5622003" y="4890694"/>
            <a:ext cx="159050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Specifies ”wildcards”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A20E7C8-2AD0-0E41-89DD-BA784CFE7834}"/>
              </a:ext>
            </a:extLst>
          </p:cNvPr>
          <p:cNvSpPr txBox="1"/>
          <p:nvPr/>
        </p:nvSpPr>
        <p:spPr>
          <a:xfrm>
            <a:off x="5355904" y="1754463"/>
            <a:ext cx="193354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Only takes specified input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BDFEF9-C1BA-8D42-8EC7-DA9FD2B90A25}"/>
              </a:ext>
            </a:extLst>
          </p:cNvPr>
          <p:cNvSpPr txBox="1"/>
          <p:nvPr/>
        </p:nvSpPr>
        <p:spPr>
          <a:xfrm>
            <a:off x="6259998" y="587395"/>
            <a:ext cx="102944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sz="1200" dirty="0"/>
              <a:t>Sets options</a:t>
            </a:r>
          </a:p>
        </p:txBody>
      </p: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AA30A247-B4DC-5A41-B0B4-00C9020984D3}"/>
              </a:ext>
            </a:extLst>
          </p:cNvPr>
          <p:cNvCxnSpPr>
            <a:cxnSpLocks/>
            <a:stCxn id="9" idx="3"/>
          </p:cNvCxnSpPr>
          <p:nvPr/>
        </p:nvCxnSpPr>
        <p:spPr bwMode="auto">
          <a:xfrm>
            <a:off x="7289447" y="725895"/>
            <a:ext cx="422795" cy="0"/>
          </a:xfrm>
          <a:prstGeom prst="straightConnector1">
            <a:avLst/>
          </a:prstGeom>
          <a:solidFill>
            <a:schemeClr val="accent1"/>
          </a:solidFill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triangle"/>
          </a:ln>
          <a:effectLst/>
        </p:spPr>
      </p:cxnSp>
      <p:sp>
        <p:nvSpPr>
          <p:cNvPr id="17" name="Content Placeholder 21">
            <a:extLst>
              <a:ext uri="{FF2B5EF4-FFF2-40B4-BE49-F238E27FC236}">
                <a16:creationId xmlns:a16="http://schemas.microsoft.com/office/drawing/2014/main" id="{6ADAD587-F418-3F4B-8BA8-4AC3307FBC1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864394"/>
            <a:ext cx="10871200" cy="47061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“</a:t>
            </a:r>
            <a:r>
              <a:rPr lang="en-US" sz="2000" dirty="0" err="1"/>
              <a:t>Snakefile</a:t>
            </a:r>
            <a:r>
              <a:rPr lang="en-US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“</a:t>
            </a:r>
            <a:r>
              <a:rPr lang="en-US" sz="2000" dirty="0" err="1"/>
              <a:t>snakemake</a:t>
            </a:r>
            <a:r>
              <a:rPr lang="en-US" sz="2000" dirty="0"/>
              <a:t>” in the directory with the </a:t>
            </a:r>
            <a:r>
              <a:rPr lang="en-US" sz="2000" dirty="0" err="1"/>
              <a:t>Snakefile</a:t>
            </a:r>
            <a:endParaRPr lang="en-US" sz="2000" dirty="0"/>
          </a:p>
          <a:p>
            <a:r>
              <a:rPr lang="en-US" sz="2000" dirty="0"/>
              <a:t>Starts with output, works backwards</a:t>
            </a:r>
          </a:p>
        </p:txBody>
      </p:sp>
    </p:spTree>
    <p:extLst>
      <p:ext uri="{BB962C8B-B14F-4D97-AF65-F5344CB8AC3E}">
        <p14:creationId xmlns:p14="http://schemas.microsoft.com/office/powerpoint/2010/main" val="2161217835"/>
      </p:ext>
    </p:extLst>
  </p:cSld>
  <p:clrMapOvr>
    <a:masterClrMapping/>
  </p:clrMapOvr>
  <p:transition>
    <p:cut/>
  </p:transition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B0B4A7-20CB-9D44-AC74-A968BAC98E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Some more </a:t>
            </a:r>
            <a:r>
              <a:rPr lang="en-US" dirty="0" err="1"/>
              <a:t>snakemake</a:t>
            </a:r>
            <a:r>
              <a:rPr lang="en-US" dirty="0"/>
              <a:t> options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B0A34C-952D-1C44-BAC4-36F8FC764AA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1066800"/>
            <a:ext cx="10871200" cy="4503738"/>
          </a:xfrm>
        </p:spPr>
        <p:txBody>
          <a:bodyPr/>
          <a:lstStyle/>
          <a:p>
            <a:r>
              <a:rPr lang="en-US" dirty="0"/>
              <a:t>Submit </a:t>
            </a:r>
            <a:r>
              <a:rPr lang="en-US" dirty="0" err="1"/>
              <a:t>snakemake</a:t>
            </a:r>
            <a:r>
              <a:rPr lang="en-US" dirty="0"/>
              <a:t> by just writing “</a:t>
            </a:r>
            <a:r>
              <a:rPr lang="en-US" dirty="0" err="1"/>
              <a:t>snakemake</a:t>
            </a:r>
            <a:r>
              <a:rPr lang="en-US" dirty="0"/>
              <a:t>” in command line, if </a:t>
            </a:r>
            <a:r>
              <a:rPr lang="en-US" dirty="0" err="1"/>
              <a:t>Snakefile</a:t>
            </a:r>
            <a:r>
              <a:rPr lang="en-US" dirty="0"/>
              <a:t> in that directory</a:t>
            </a:r>
          </a:p>
          <a:p>
            <a:pPr lvl="1"/>
            <a:r>
              <a:rPr lang="en-US" dirty="0"/>
              <a:t>Run with “-n” for dry run; Run with “-k” flag to make it continue even if one job fails</a:t>
            </a:r>
          </a:p>
          <a:p>
            <a:pPr lvl="1"/>
            <a:r>
              <a:rPr lang="en-US" dirty="0"/>
              <a:t>Run ”</a:t>
            </a:r>
            <a:r>
              <a:rPr lang="en-US" dirty="0" err="1"/>
              <a:t>snakemake</a:t>
            </a:r>
            <a:r>
              <a:rPr lang="en-US" dirty="0"/>
              <a:t> --</a:t>
            </a:r>
            <a:r>
              <a:rPr lang="en-US" dirty="0" err="1"/>
              <a:t>dag</a:t>
            </a:r>
            <a:r>
              <a:rPr lang="en-US" dirty="0"/>
              <a:t>  </a:t>
            </a:r>
            <a:r>
              <a:rPr lang="en-GB" dirty="0"/>
              <a:t>| dot -</a:t>
            </a:r>
            <a:r>
              <a:rPr lang="en-GB" dirty="0" err="1"/>
              <a:t>Tsvg</a:t>
            </a:r>
            <a:r>
              <a:rPr lang="en-GB" dirty="0"/>
              <a:t> &gt; </a:t>
            </a:r>
            <a:r>
              <a:rPr lang="en-GB" dirty="0" err="1"/>
              <a:t>dag.svg</a:t>
            </a:r>
            <a:r>
              <a:rPr lang="en-GB" dirty="0"/>
              <a:t>” to generate graph visualisation</a:t>
            </a:r>
            <a:endParaRPr lang="en-US" dirty="0"/>
          </a:p>
          <a:p>
            <a:r>
              <a:rPr lang="en-US" dirty="0"/>
              <a:t>Set options in a config file</a:t>
            </a:r>
          </a:p>
          <a:p>
            <a:r>
              <a:rPr lang="en-US" dirty="0"/>
              <a:t>Specify rule dependencies using </a:t>
            </a:r>
            <a:r>
              <a:rPr lang="en-US" dirty="0" err="1"/>
              <a:t>conda</a:t>
            </a:r>
            <a:endParaRPr lang="en-US" dirty="0"/>
          </a:p>
          <a:p>
            <a:r>
              <a:rPr lang="en-US" dirty="0" err="1"/>
              <a:t>Virtualise</a:t>
            </a:r>
            <a:r>
              <a:rPr lang="en-US" dirty="0"/>
              <a:t> with singularity (and Docker)</a:t>
            </a:r>
          </a:p>
          <a:p>
            <a:r>
              <a:rPr lang="en-US" dirty="0"/>
              <a:t>Have </a:t>
            </a:r>
            <a:r>
              <a:rPr lang="en-US" dirty="0" err="1"/>
              <a:t>snakemake</a:t>
            </a:r>
            <a:r>
              <a:rPr lang="en-US" dirty="0"/>
              <a:t> submit individual jobs to cluster</a:t>
            </a:r>
            <a:br>
              <a:rPr lang="en-US" dirty="0"/>
            </a:br>
            <a:r>
              <a:rPr lang="en-US" dirty="0"/>
              <a:t>or</a:t>
            </a:r>
            <a:br>
              <a:rPr lang="en-US" dirty="0"/>
            </a:br>
            <a:r>
              <a:rPr lang="en-US" dirty="0"/>
              <a:t>Provide </a:t>
            </a:r>
            <a:r>
              <a:rPr lang="en-US" dirty="0" err="1"/>
              <a:t>snakemake</a:t>
            </a:r>
            <a:r>
              <a:rPr lang="en-US" dirty="0"/>
              <a:t> with multiple cores and it’ll run each rule on a separate core</a:t>
            </a:r>
          </a:p>
          <a:p>
            <a:pPr lvl="1"/>
            <a:r>
              <a:rPr lang="en-US" dirty="0"/>
              <a:t>Vary </a:t>
            </a:r>
            <a:r>
              <a:rPr lang="en-US" dirty="0" err="1"/>
              <a:t>conda</a:t>
            </a:r>
            <a:r>
              <a:rPr lang="en-US" dirty="0"/>
              <a:t> environments by adding “</a:t>
            </a:r>
            <a:r>
              <a:rPr lang="en-US" dirty="0" err="1"/>
              <a:t>conda</a:t>
            </a:r>
            <a:r>
              <a:rPr lang="en-US" dirty="0"/>
              <a:t> run –n [</a:t>
            </a:r>
            <a:r>
              <a:rPr lang="en-US" dirty="0" err="1"/>
              <a:t>conda_env</a:t>
            </a:r>
            <a:r>
              <a:rPr lang="en-US" dirty="0"/>
              <a:t>]” to shell</a:t>
            </a:r>
          </a:p>
        </p:txBody>
      </p:sp>
    </p:spTree>
    <p:extLst>
      <p:ext uri="{BB962C8B-B14F-4D97-AF65-F5344CB8AC3E}">
        <p14:creationId xmlns:p14="http://schemas.microsoft.com/office/powerpoint/2010/main" val="604842748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992466-26BC-134C-9B45-A5664EB3A3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Learn </a:t>
            </a:r>
            <a:r>
              <a:rPr lang="en-US" dirty="0" err="1"/>
              <a:t>snakemake</a:t>
            </a:r>
            <a:r>
              <a:rPr lang="en-US" dirty="0"/>
              <a:t>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C8BA3FE-C521-3542-8C48-01257ABF2C0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/>
              <a:t>Snakemake’s</a:t>
            </a:r>
            <a:r>
              <a:rPr lang="en-US" dirty="0"/>
              <a:t> own tutorial: </a:t>
            </a:r>
            <a:r>
              <a:rPr lang="en-US" dirty="0">
                <a:hlinkClick r:id="rId2"/>
              </a:rPr>
              <a:t>https://snakemake.readthedocs.io/en/stable/tutorial/tutorial.html</a:t>
            </a:r>
            <a:endParaRPr lang="en-US" dirty="0"/>
          </a:p>
          <a:p>
            <a:pPr lvl="1"/>
            <a:r>
              <a:rPr lang="en-US" dirty="0"/>
              <a:t>Work through basic </a:t>
            </a:r>
            <a:r>
              <a:rPr lang="en-US" dirty="0">
                <a:sym typeface="Wingdings" pitchFamily="2" charset="2"/>
              </a:rPr>
              <a:t> advanced</a:t>
            </a:r>
          </a:p>
          <a:p>
            <a:r>
              <a:rPr lang="en-US" dirty="0">
                <a:sym typeface="Wingdings" pitchFamily="2" charset="2"/>
              </a:rPr>
              <a:t>Brice Letcher and Michael Hall made a </a:t>
            </a:r>
            <a:r>
              <a:rPr lang="en-US" dirty="0" err="1">
                <a:sym typeface="Wingdings" pitchFamily="2" charset="2"/>
              </a:rPr>
              <a:t>Snakemake</a:t>
            </a:r>
            <a:r>
              <a:rPr lang="en-US" dirty="0">
                <a:sym typeface="Wingdings" pitchFamily="2" charset="2"/>
              </a:rPr>
              <a:t> code formatter!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  <a:hlinkClick r:id="rId3"/>
              </a:rPr>
              <a:t>https://github.com/snakemake/snakefmt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An advanced example of </a:t>
            </a:r>
            <a:r>
              <a:rPr lang="en-US" dirty="0" err="1">
                <a:sym typeface="Wingdings" pitchFamily="2" charset="2"/>
              </a:rPr>
              <a:t>Snakemake</a:t>
            </a:r>
            <a:r>
              <a:rPr lang="en-US" dirty="0">
                <a:sym typeface="Wingdings" pitchFamily="2" charset="2"/>
              </a:rPr>
              <a:t>:</a:t>
            </a:r>
            <a:br>
              <a:rPr lang="en-US" dirty="0">
                <a:sym typeface="Wingdings" pitchFamily="2" charset="2"/>
              </a:rPr>
            </a:br>
            <a:r>
              <a:rPr lang="en-US" dirty="0">
                <a:sym typeface="Wingdings" pitchFamily="2" charset="2"/>
                <a:hlinkClick r:id="rId4"/>
              </a:rPr>
              <a:t>https://github.com/theislab/scib</a:t>
            </a:r>
            <a:endParaRPr lang="en-US" dirty="0">
              <a:sym typeface="Wingdings" pitchFamily="2" charset="2"/>
            </a:endParaRPr>
          </a:p>
          <a:p>
            <a:r>
              <a:rPr lang="en-US" dirty="0">
                <a:sym typeface="Wingdings" pitchFamily="2" charset="2"/>
              </a:rPr>
              <a:t>Get in touch with me if you have any questions! Happy to share example code</a:t>
            </a:r>
          </a:p>
        </p:txBody>
      </p:sp>
    </p:spTree>
    <p:extLst>
      <p:ext uri="{BB962C8B-B14F-4D97-AF65-F5344CB8AC3E}">
        <p14:creationId xmlns:p14="http://schemas.microsoft.com/office/powerpoint/2010/main" val="3616251350"/>
      </p:ext>
    </p:extLst>
  </p:cSld>
  <p:clrMapOvr>
    <a:masterClrMapping/>
  </p:clrMapOvr>
  <p:transition>
    <p:cut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50D32F-F1C9-1C47-9772-FC6A9151F0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are Workflow Managers?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E9236D6-675D-1842-910F-33F6C0D51C9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Automate computational pipelines</a:t>
            </a:r>
          </a:p>
          <a:p>
            <a:pPr lvl="1"/>
            <a:r>
              <a:rPr lang="en-US" dirty="0"/>
              <a:t>Run multiple scripts in succession</a:t>
            </a:r>
          </a:p>
          <a:p>
            <a:pPr lvl="1"/>
            <a:r>
              <a:rPr lang="en-US" dirty="0">
                <a:sym typeface="Wingdings" pitchFamily="2" charset="2"/>
              </a:rPr>
              <a:t>Calculate dependencies</a:t>
            </a:r>
          </a:p>
          <a:p>
            <a:pPr lvl="1"/>
            <a:r>
              <a:rPr lang="en-US" dirty="0">
                <a:sym typeface="Wingdings" pitchFamily="2" charset="2"/>
              </a:rPr>
              <a:t>Figure out which scripts need to be rerun</a:t>
            </a:r>
          </a:p>
          <a:p>
            <a:r>
              <a:rPr lang="en-US" dirty="0">
                <a:sym typeface="Wingdings" pitchFamily="2" charset="2"/>
              </a:rPr>
              <a:t>Scale to multiple inputs</a:t>
            </a:r>
          </a:p>
          <a:p>
            <a:r>
              <a:rPr lang="en-US" dirty="0">
                <a:sym typeface="Wingdings" pitchFamily="2" charset="2"/>
              </a:rPr>
              <a:t>Portable to different systems</a:t>
            </a:r>
          </a:p>
          <a:p>
            <a:pPr lvl="1"/>
            <a:r>
              <a:rPr lang="en-US" dirty="0">
                <a:sym typeface="Wingdings" pitchFamily="2" charset="2"/>
              </a:rPr>
              <a:t>Works with </a:t>
            </a:r>
            <a:r>
              <a:rPr lang="en-US" dirty="0" err="1">
                <a:sym typeface="Wingdings" pitchFamily="2" charset="2"/>
              </a:rPr>
              <a:t>conda</a:t>
            </a:r>
            <a:r>
              <a:rPr lang="en-US" dirty="0">
                <a:sym typeface="Wingdings" pitchFamily="2" charset="2"/>
              </a:rPr>
              <a:t>, docker, singularity *and EBI cluster*</a:t>
            </a:r>
          </a:p>
          <a:p>
            <a:r>
              <a:rPr lang="en-US" dirty="0">
                <a:sym typeface="Wingdings" pitchFamily="2" charset="2"/>
              </a:rPr>
              <a:t>The two common workflow managers: </a:t>
            </a:r>
            <a:r>
              <a:rPr lang="en-US" dirty="0" err="1">
                <a:sym typeface="Wingdings" pitchFamily="2" charset="2"/>
              </a:rPr>
              <a:t>Snakemake</a:t>
            </a:r>
            <a:r>
              <a:rPr lang="en-US" dirty="0">
                <a:sym typeface="Wingdings" pitchFamily="2" charset="2"/>
              </a:rPr>
              <a:t> and </a:t>
            </a:r>
            <a:r>
              <a:rPr lang="en-US" dirty="0" err="1">
                <a:sym typeface="Wingdings" pitchFamily="2" charset="2"/>
              </a:rPr>
              <a:t>Nextflow</a:t>
            </a:r>
            <a:endParaRPr lang="en-US" dirty="0">
              <a:sym typeface="Wingdings" pitchFamily="2" charset="2"/>
            </a:endParaRPr>
          </a:p>
          <a:p>
            <a:pPr lvl="1"/>
            <a:r>
              <a:rPr lang="en-US" dirty="0" err="1">
                <a:sym typeface="Wingdings" pitchFamily="2" charset="2"/>
              </a:rPr>
              <a:t>Snakemake</a:t>
            </a:r>
            <a:r>
              <a:rPr lang="en-US" dirty="0">
                <a:sym typeface="Wingdings" pitchFamily="2" charset="2"/>
              </a:rPr>
              <a:t> is easier to learn, used by more bioinformaticians (and what I use)</a:t>
            </a:r>
          </a:p>
          <a:p>
            <a:endParaRPr lang="en-US" dirty="0">
              <a:sym typeface="Wingdings" pitchFamily="2" charset="2"/>
            </a:endParaRP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2083947"/>
      </p:ext>
    </p:extLst>
  </p:cSld>
  <p:clrMapOvr>
    <a:masterClrMapping/>
  </p:clrMapOvr>
  <p:transition>
    <p:cut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3A2E9E8-417B-AF4A-A564-292D80F0EAB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Nextflow</a:t>
            </a:r>
            <a:r>
              <a:rPr lang="en-US" dirty="0"/>
              <a:t> vs </a:t>
            </a:r>
            <a:r>
              <a:rPr lang="en-US" dirty="0" err="1"/>
              <a:t>Snakemake</a:t>
            </a:r>
            <a:endParaRPr lang="en-US" dirty="0"/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B2DB202A-D5E0-9A48-96EF-9A3F17ECA69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69760029"/>
              </p:ext>
            </p:extLst>
          </p:nvPr>
        </p:nvGraphicFramePr>
        <p:xfrm>
          <a:off x="660400" y="1849120"/>
          <a:ext cx="10871200" cy="31597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435600">
                  <a:extLst>
                    <a:ext uri="{9D8B030D-6E8A-4147-A177-3AD203B41FA5}">
                      <a16:colId xmlns:a16="http://schemas.microsoft.com/office/drawing/2014/main" val="1509805392"/>
                    </a:ext>
                  </a:extLst>
                </a:gridCol>
                <a:gridCol w="5435600">
                  <a:extLst>
                    <a:ext uri="{9D8B030D-6E8A-4147-A177-3AD203B41FA5}">
                      <a16:colId xmlns:a16="http://schemas.microsoft.com/office/drawing/2014/main" val="2662775102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sz="1800" dirty="0" err="1"/>
                        <a:t>Snakemake</a:t>
                      </a:r>
                      <a:endParaRPr lang="en-US" sz="18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kumimoji="0" lang="en-US" sz="1800" b="1" i="0" u="none" strike="noStrike" kern="1200" cap="none" spc="0" normalizeH="0" baseline="0" noProof="0" dirty="0" err="1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Nextflow</a:t>
                      </a:r>
                      <a:endParaRPr kumimoji="0" lang="en-US" sz="1800" b="1" i="0" u="none" strike="noStrike" kern="1200" cap="none" spc="0" normalizeH="0" baseline="0" noProof="0" dirty="0">
                        <a:ln>
                          <a:noFill/>
                        </a:ln>
                        <a:solidFill>
                          <a:srgbClr val="FFFFFF"/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5040058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285750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Easier to learn</a:t>
                      </a:r>
                    </a:p>
                    <a:p>
                      <a:pPr marL="506349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Uses pythonic syntax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Harder to learn</a:t>
                      </a:r>
                    </a:p>
                    <a:p>
                      <a:pPr marL="506349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Takes a while, so only worth it if larger workflow</a:t>
                      </a:r>
                    </a:p>
                    <a:p>
                      <a:pPr marL="506349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Uses Groovy programming language: Easier to learn if you have a Java background</a:t>
                      </a:r>
                    </a:p>
                    <a:p>
                      <a:pPr marL="506349" lvl="1" indent="-285750">
                        <a:buFont typeface="Arial" panose="020B0604020202020204" pitchFamily="34" charset="0"/>
                        <a:buChar char="•"/>
                      </a:pPr>
                      <a:r>
                        <a:rPr lang="en-US" sz="1400" dirty="0"/>
                        <a:t>Some people find </a:t>
                      </a:r>
                      <a:r>
                        <a:rPr lang="en-US" sz="1400" dirty="0" err="1"/>
                        <a:t>Nextflow</a:t>
                      </a:r>
                      <a:r>
                        <a:rPr lang="en-US" sz="1400" dirty="0"/>
                        <a:t> structure more intuitive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8472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/>
                        <a:t>Starts with required output files and builds DAG backwards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1400" dirty="0"/>
                        <a:t>Starts with input files and builds a DAG upwards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0508205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endParaRPr lang="en-US" sz="14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More flexible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66081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/>
                        <a:t>Has a dry-run option (an ability to check which files will be affected by the run without actually triggering pipeline)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r>
                        <a:rPr lang="en-US" sz="1400" dirty="0"/>
                        <a:t>Need testing dataset to test pipeline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8640025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441176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None/>
                        <a:tabLst/>
                        <a:defRPr/>
                      </a:pPr>
                      <a:r>
                        <a:rPr lang="en-US" sz="1400" dirty="0"/>
                        <a:t>More commonly used by bioinformaticians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indent="0">
                        <a:buFont typeface="Arial" panose="020B0604020202020204" pitchFamily="34" charset="0"/>
                        <a:buNone/>
                      </a:pPr>
                      <a:endParaRPr lang="en-US" sz="1400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61302630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95772803"/>
      </p:ext>
    </p:extLst>
  </p:cSld>
  <p:clrMapOvr>
    <a:masterClrMapping/>
  </p:clrMapOvr>
  <p:transition>
    <p:cut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19B79A4-BDA3-274D-AE85-46567B36A81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Snakemake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88DFAE8-BBBB-0F46-AF2D-04D958322FE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Fantastic tutorials: </a:t>
            </a:r>
            <a:r>
              <a:rPr lang="en-US" dirty="0">
                <a:hlinkClick r:id="rId2"/>
              </a:rPr>
              <a:t>https://snakemake.readthedocs.io/en/stable/tutorial/tutorial.html</a:t>
            </a:r>
            <a:endParaRPr lang="en-US" dirty="0"/>
          </a:p>
          <a:p>
            <a:r>
              <a:rPr lang="en-US" dirty="0"/>
              <a:t>Can learn basics by working through the tutorial in an afternoon</a:t>
            </a:r>
          </a:p>
          <a:p>
            <a:r>
              <a:rPr lang="en-US" dirty="0"/>
              <a:t>I still learn things about </a:t>
            </a:r>
            <a:r>
              <a:rPr lang="en-US" dirty="0" err="1"/>
              <a:t>snakemake</a:t>
            </a:r>
            <a:r>
              <a:rPr lang="en-US" dirty="0"/>
              <a:t> every day</a:t>
            </a:r>
          </a:p>
          <a:p>
            <a:r>
              <a:rPr lang="en-US" dirty="0"/>
              <a:t>Many EBI predocs use </a:t>
            </a:r>
            <a:r>
              <a:rPr lang="en-US" dirty="0" err="1"/>
              <a:t>snakemake</a:t>
            </a:r>
            <a:r>
              <a:rPr lang="en-US" dirty="0"/>
              <a:t>: If you have any questions ask the group!</a:t>
            </a:r>
          </a:p>
          <a:p>
            <a:r>
              <a:rPr lang="en-US" dirty="0" err="1"/>
              <a:t>Snakemake</a:t>
            </a:r>
            <a:r>
              <a:rPr lang="en-US" dirty="0"/>
              <a:t> also has good introductory slides: Shameless theft</a:t>
            </a:r>
          </a:p>
        </p:txBody>
      </p:sp>
    </p:spTree>
    <p:extLst>
      <p:ext uri="{BB962C8B-B14F-4D97-AF65-F5344CB8AC3E}">
        <p14:creationId xmlns:p14="http://schemas.microsoft.com/office/powerpoint/2010/main" val="2160257742"/>
      </p:ext>
    </p:extLst>
  </p:cSld>
  <p:clrMapOvr>
    <a:masterClrMapping/>
  </p:clrMapOvr>
  <p:transition>
    <p:cut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9730-EE8A-444E-82E1-917CC29C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workflow manager?</a:t>
            </a:r>
          </a:p>
        </p:txBody>
      </p:sp>
      <p:pic>
        <p:nvPicPr>
          <p:cNvPr id="7" name="Picture 6" descr="A picture containing diagram&#10;&#10;Description automatically generated">
            <a:extLst>
              <a:ext uri="{FF2B5EF4-FFF2-40B4-BE49-F238E27FC236}">
                <a16:creationId xmlns:a16="http://schemas.microsoft.com/office/drawing/2014/main" id="{20F4F9F2-B755-9142-97C8-5EB4FEFB11E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8607" y="1066800"/>
            <a:ext cx="7794785" cy="496419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583A8C-ECA3-2744-8845-FB9952705442}"/>
              </a:ext>
            </a:extLst>
          </p:cNvPr>
          <p:cNvSpPr txBox="1"/>
          <p:nvPr/>
        </p:nvSpPr>
        <p:spPr>
          <a:xfrm>
            <a:off x="156411" y="639063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Adapted from Johannes </a:t>
            </a:r>
            <a:r>
              <a:rPr lang="en-US" sz="1200" dirty="0" err="1">
                <a:solidFill>
                  <a:schemeClr val="bg1"/>
                </a:solidFill>
              </a:rPr>
              <a:t>Köster</a:t>
            </a:r>
            <a:endParaRPr 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3388163"/>
      </p:ext>
    </p:extLst>
  </p:cSld>
  <p:clrMapOvr>
    <a:masterClrMapping/>
  </p:clrMapOvr>
  <p:transition>
    <p:cut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149730-EE8A-444E-82E1-917CC29C4E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workflow manager?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8583A8C-ECA3-2744-8845-FB9952705442}"/>
              </a:ext>
            </a:extLst>
          </p:cNvPr>
          <p:cNvSpPr txBox="1"/>
          <p:nvPr/>
        </p:nvSpPr>
        <p:spPr>
          <a:xfrm>
            <a:off x="156411" y="6390636"/>
            <a:ext cx="2300630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 dirty="0">
                <a:solidFill>
                  <a:schemeClr val="bg1"/>
                </a:solidFill>
              </a:rPr>
              <a:t>Adapted from Johannes </a:t>
            </a:r>
            <a:r>
              <a:rPr lang="en-US" sz="1200" dirty="0" err="1">
                <a:solidFill>
                  <a:schemeClr val="bg1"/>
                </a:solidFill>
              </a:rPr>
              <a:t>Köster</a:t>
            </a:r>
            <a:endParaRPr lang="en-US" sz="1200" dirty="0">
              <a:solidFill>
                <a:schemeClr val="bg1"/>
              </a:solidFill>
            </a:endParaRPr>
          </a:p>
        </p:txBody>
      </p:sp>
      <p:pic>
        <p:nvPicPr>
          <p:cNvPr id="4" name="Picture 3" descr="Chart, line chart&#10;&#10;Description automatically generated">
            <a:extLst>
              <a:ext uri="{FF2B5EF4-FFF2-40B4-BE49-F238E27FC236}">
                <a16:creationId xmlns:a16="http://schemas.microsoft.com/office/drawing/2014/main" id="{57B68B74-CD56-9045-A502-A8D95C1E0D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4919" y="1066800"/>
            <a:ext cx="9922161" cy="50332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4571410"/>
      </p:ext>
    </p:extLst>
  </p:cSld>
  <p:clrMapOvr>
    <a:masterClrMapping/>
  </p:clrMapOvr>
  <p:transition>
    <p:cut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012A5EC-D1DB-8449-B4D9-69A0305520B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workflow manager?</a:t>
            </a:r>
          </a:p>
        </p:txBody>
      </p:sp>
      <p:pic>
        <p:nvPicPr>
          <p:cNvPr id="5" name="Content Placeholder 4" descr="Chart, line chart&#10;&#10;Description automatically generated">
            <a:extLst>
              <a:ext uri="{FF2B5EF4-FFF2-40B4-BE49-F238E27FC236}">
                <a16:creationId xmlns:a16="http://schemas.microsoft.com/office/drawing/2014/main" id="{54D8A8A8-28C1-754D-BFB2-9347C7D405A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195446" y="1219200"/>
            <a:ext cx="7902708" cy="4351338"/>
          </a:xfrm>
        </p:spPr>
      </p:pic>
    </p:spTree>
    <p:extLst>
      <p:ext uri="{BB962C8B-B14F-4D97-AF65-F5344CB8AC3E}">
        <p14:creationId xmlns:p14="http://schemas.microsoft.com/office/powerpoint/2010/main" val="1543329834"/>
      </p:ext>
    </p:extLst>
  </p:cSld>
  <p:clrMapOvr>
    <a:masterClrMapping/>
  </p:clrMapOvr>
  <p:transition>
    <p:cut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0C5580E-A39F-FE46-BE24-82AD74D5C2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Why use a workflow manager?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7CBEBA58-9864-DB4F-BC86-3C67646549C6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618546" y="1219200"/>
            <a:ext cx="7056507" cy="4351338"/>
          </a:xfr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29F798A3-6783-2646-B38E-E4D0F0C404C4}"/>
              </a:ext>
            </a:extLst>
          </p:cNvPr>
          <p:cNvSpPr/>
          <p:nvPr/>
        </p:nvSpPr>
        <p:spPr bwMode="auto">
          <a:xfrm>
            <a:off x="3356811" y="1219200"/>
            <a:ext cx="6172200" cy="188495"/>
          </a:xfrm>
          <a:prstGeom prst="rect">
            <a:avLst/>
          </a:prstGeom>
          <a:solidFill>
            <a:schemeClr val="bg1"/>
          </a:solidFill>
          <a:ln w="9525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10946709"/>
      </p:ext>
    </p:extLst>
  </p:cSld>
  <p:clrMapOvr>
    <a:masterClrMapping/>
  </p:clrMapOvr>
  <p:transition>
    <p:cut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9B0D-CFA9-B940-84BD-7A59F468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snakemake</a:t>
            </a:r>
            <a:r>
              <a:rPr lang="en-US" dirty="0"/>
              <a:t> work?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3270F-6A0B-8549-82CB-E216D511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7" y="0"/>
            <a:ext cx="4292953" cy="6196263"/>
          </a:xfrm>
          <a:prstGeom prst="rect">
            <a:avLst/>
          </a:prstGeom>
        </p:spPr>
      </p:pic>
      <p:sp>
        <p:nvSpPr>
          <p:cNvPr id="6" name="Content Placeholder 21">
            <a:extLst>
              <a:ext uri="{FF2B5EF4-FFF2-40B4-BE49-F238E27FC236}">
                <a16:creationId xmlns:a16="http://schemas.microsoft.com/office/drawing/2014/main" id="{8121B83E-BB77-DC41-8A80-A594D4CDCE8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864394"/>
            <a:ext cx="10871200" cy="47061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“</a:t>
            </a:r>
            <a:r>
              <a:rPr lang="en-US" sz="2000" dirty="0" err="1"/>
              <a:t>Snakefile</a:t>
            </a:r>
            <a:r>
              <a:rPr lang="en-US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“</a:t>
            </a:r>
            <a:r>
              <a:rPr lang="en-US" sz="2000" dirty="0" err="1"/>
              <a:t>snakemake</a:t>
            </a:r>
            <a:r>
              <a:rPr lang="en-US" sz="2000" dirty="0"/>
              <a:t>” in the directory with the </a:t>
            </a:r>
            <a:r>
              <a:rPr lang="en-US" sz="2000" dirty="0" err="1"/>
              <a:t>Snakefile</a:t>
            </a:r>
            <a:endParaRPr lang="en-US" sz="2000" dirty="0"/>
          </a:p>
          <a:p>
            <a:r>
              <a:rPr lang="en-US" sz="2000" dirty="0"/>
              <a:t>Starts with output, works backwards</a:t>
            </a:r>
          </a:p>
        </p:txBody>
      </p:sp>
    </p:spTree>
    <p:extLst>
      <p:ext uri="{BB962C8B-B14F-4D97-AF65-F5344CB8AC3E}">
        <p14:creationId xmlns:p14="http://schemas.microsoft.com/office/powerpoint/2010/main" val="1843703841"/>
      </p:ext>
    </p:extLst>
  </p:cSld>
  <p:clrMapOvr>
    <a:masterClrMapping/>
  </p:clrMapOvr>
  <p:transition>
    <p:cut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249B0D-CFA9-B940-84BD-7A59F46870F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How does </a:t>
            </a:r>
            <a:r>
              <a:rPr lang="en-US" dirty="0" err="1"/>
              <a:t>snakemake</a:t>
            </a:r>
            <a:r>
              <a:rPr lang="en-US" dirty="0"/>
              <a:t> work?</a:t>
            </a:r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4703270F-6A0B-8549-82CB-E216D511A1A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289447" y="0"/>
            <a:ext cx="4292953" cy="6196263"/>
          </a:xfrm>
          <a:prstGeom prst="rect">
            <a:avLst/>
          </a:prstGeom>
        </p:spPr>
      </p:pic>
      <p:sp>
        <p:nvSpPr>
          <p:cNvPr id="21" name="Rectangle 20">
            <a:extLst>
              <a:ext uri="{FF2B5EF4-FFF2-40B4-BE49-F238E27FC236}">
                <a16:creationId xmlns:a16="http://schemas.microsoft.com/office/drawing/2014/main" id="{E698DD24-D509-BE48-A7C7-D1BAD9A75613}"/>
              </a:ext>
            </a:extLst>
          </p:cNvPr>
          <p:cNvSpPr/>
          <p:nvPr/>
        </p:nvSpPr>
        <p:spPr bwMode="auto">
          <a:xfrm>
            <a:off x="7640053" y="926432"/>
            <a:ext cx="3585410" cy="445168"/>
          </a:xfrm>
          <a:prstGeom prst="rect">
            <a:avLst/>
          </a:prstGeom>
          <a:noFill/>
          <a:ln w="38100" cap="flat" cmpd="sng" algn="ctr">
            <a:solidFill>
              <a:schemeClr val="accent6"/>
            </a:solidFill>
            <a:prstDash val="solid"/>
            <a:round/>
            <a:headEnd type="none" w="med" len="med"/>
            <a:tailEnd type="none" w="med" len="med"/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3585410"/>
                      <a:gd name="connsiteY0" fmla="*/ 0 h 445168"/>
                      <a:gd name="connsiteX1" fmla="*/ 561714 w 3585410"/>
                      <a:gd name="connsiteY1" fmla="*/ 0 h 445168"/>
                      <a:gd name="connsiteX2" fmla="*/ 1051720 w 3585410"/>
                      <a:gd name="connsiteY2" fmla="*/ 0 h 445168"/>
                      <a:gd name="connsiteX3" fmla="*/ 1720997 w 3585410"/>
                      <a:gd name="connsiteY3" fmla="*/ 0 h 445168"/>
                      <a:gd name="connsiteX4" fmla="*/ 2282711 w 3585410"/>
                      <a:gd name="connsiteY4" fmla="*/ 0 h 445168"/>
                      <a:gd name="connsiteX5" fmla="*/ 2844425 w 3585410"/>
                      <a:gd name="connsiteY5" fmla="*/ 0 h 445168"/>
                      <a:gd name="connsiteX6" fmla="*/ 3585410 w 3585410"/>
                      <a:gd name="connsiteY6" fmla="*/ 0 h 445168"/>
                      <a:gd name="connsiteX7" fmla="*/ 3585410 w 3585410"/>
                      <a:gd name="connsiteY7" fmla="*/ 445168 h 445168"/>
                      <a:gd name="connsiteX8" fmla="*/ 2987842 w 3585410"/>
                      <a:gd name="connsiteY8" fmla="*/ 445168 h 445168"/>
                      <a:gd name="connsiteX9" fmla="*/ 2497836 w 3585410"/>
                      <a:gd name="connsiteY9" fmla="*/ 445168 h 445168"/>
                      <a:gd name="connsiteX10" fmla="*/ 1900267 w 3585410"/>
                      <a:gd name="connsiteY10" fmla="*/ 445168 h 445168"/>
                      <a:gd name="connsiteX11" fmla="*/ 1302699 w 3585410"/>
                      <a:gd name="connsiteY11" fmla="*/ 445168 h 445168"/>
                      <a:gd name="connsiteX12" fmla="*/ 740985 w 3585410"/>
                      <a:gd name="connsiteY12" fmla="*/ 445168 h 445168"/>
                      <a:gd name="connsiteX13" fmla="*/ 0 w 3585410"/>
                      <a:gd name="connsiteY13" fmla="*/ 445168 h 445168"/>
                      <a:gd name="connsiteX14" fmla="*/ 0 w 3585410"/>
                      <a:gd name="connsiteY14" fmla="*/ 0 h 445168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  <a:cxn ang="0">
                        <a:pos x="connsiteX13" y="connsiteY13"/>
                      </a:cxn>
                      <a:cxn ang="0">
                        <a:pos x="connsiteX14" y="connsiteY14"/>
                      </a:cxn>
                    </a:cxnLst>
                    <a:rect l="l" t="t" r="r" b="b"/>
                    <a:pathLst>
                      <a:path w="3585410" h="445168" extrusionOk="0">
                        <a:moveTo>
                          <a:pt x="0" y="0"/>
                        </a:moveTo>
                        <a:cubicBezTo>
                          <a:pt x="174447" y="16653"/>
                          <a:pt x="375403" y="-4137"/>
                          <a:pt x="561714" y="0"/>
                        </a:cubicBezTo>
                        <a:cubicBezTo>
                          <a:pt x="748025" y="4137"/>
                          <a:pt x="831293" y="10965"/>
                          <a:pt x="1051720" y="0"/>
                        </a:cubicBezTo>
                        <a:cubicBezTo>
                          <a:pt x="1272147" y="-10965"/>
                          <a:pt x="1524564" y="19375"/>
                          <a:pt x="1720997" y="0"/>
                        </a:cubicBezTo>
                        <a:cubicBezTo>
                          <a:pt x="1917430" y="-19375"/>
                          <a:pt x="2103866" y="-10839"/>
                          <a:pt x="2282711" y="0"/>
                        </a:cubicBezTo>
                        <a:cubicBezTo>
                          <a:pt x="2461556" y="10839"/>
                          <a:pt x="2570461" y="22255"/>
                          <a:pt x="2844425" y="0"/>
                        </a:cubicBezTo>
                        <a:cubicBezTo>
                          <a:pt x="3118389" y="-22255"/>
                          <a:pt x="3393231" y="34604"/>
                          <a:pt x="3585410" y="0"/>
                        </a:cubicBezTo>
                        <a:cubicBezTo>
                          <a:pt x="3573737" y="203286"/>
                          <a:pt x="3572239" y="288949"/>
                          <a:pt x="3585410" y="445168"/>
                        </a:cubicBezTo>
                        <a:cubicBezTo>
                          <a:pt x="3304369" y="415697"/>
                          <a:pt x="3182682" y="436018"/>
                          <a:pt x="2987842" y="445168"/>
                        </a:cubicBezTo>
                        <a:cubicBezTo>
                          <a:pt x="2793002" y="454318"/>
                          <a:pt x="2694178" y="430982"/>
                          <a:pt x="2497836" y="445168"/>
                        </a:cubicBezTo>
                        <a:cubicBezTo>
                          <a:pt x="2301494" y="459354"/>
                          <a:pt x="2076787" y="459140"/>
                          <a:pt x="1900267" y="445168"/>
                        </a:cubicBezTo>
                        <a:cubicBezTo>
                          <a:pt x="1723747" y="431196"/>
                          <a:pt x="1549811" y="472475"/>
                          <a:pt x="1302699" y="445168"/>
                        </a:cubicBezTo>
                        <a:cubicBezTo>
                          <a:pt x="1055587" y="417861"/>
                          <a:pt x="941966" y="421877"/>
                          <a:pt x="740985" y="445168"/>
                        </a:cubicBezTo>
                        <a:cubicBezTo>
                          <a:pt x="540004" y="468459"/>
                          <a:pt x="206415" y="436089"/>
                          <a:pt x="0" y="445168"/>
                        </a:cubicBezTo>
                        <a:cubicBezTo>
                          <a:pt x="19576" y="253704"/>
                          <a:pt x="16855" y="182658"/>
                          <a:pt x="0" y="0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  <a:effec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19812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en-US" sz="52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7" name="Content Placeholder 21">
            <a:extLst>
              <a:ext uri="{FF2B5EF4-FFF2-40B4-BE49-F238E27FC236}">
                <a16:creationId xmlns:a16="http://schemas.microsoft.com/office/drawing/2014/main" id="{A7D67B13-06E2-AC43-848A-B6CF17A6632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11200" y="864394"/>
            <a:ext cx="10871200" cy="4706144"/>
          </a:xfrm>
        </p:spPr>
        <p:txBody>
          <a:bodyPr/>
          <a:lstStyle/>
          <a:p>
            <a:pPr marL="457200" indent="-457200">
              <a:buFont typeface="+mj-lt"/>
              <a:buAutoNum type="arabicPeriod"/>
            </a:pPr>
            <a:r>
              <a:rPr lang="en-US" sz="2000" dirty="0"/>
              <a:t>Make “</a:t>
            </a:r>
            <a:r>
              <a:rPr lang="en-US" sz="2000" dirty="0" err="1"/>
              <a:t>Snakefile</a:t>
            </a:r>
            <a:r>
              <a:rPr lang="en-US" sz="2000" dirty="0"/>
              <a:t>”</a:t>
            </a:r>
          </a:p>
          <a:p>
            <a:pPr marL="457200" indent="-457200">
              <a:buFont typeface="+mj-lt"/>
              <a:buAutoNum type="arabicPeriod"/>
            </a:pPr>
            <a:r>
              <a:rPr lang="en-US" sz="2000" dirty="0"/>
              <a:t>Run “</a:t>
            </a:r>
            <a:r>
              <a:rPr lang="en-US" sz="2000" dirty="0" err="1"/>
              <a:t>snakemake</a:t>
            </a:r>
            <a:r>
              <a:rPr lang="en-US" sz="2000" dirty="0"/>
              <a:t>” in the directory with the </a:t>
            </a:r>
            <a:r>
              <a:rPr lang="en-US" sz="2000" dirty="0" err="1"/>
              <a:t>Snakefile</a:t>
            </a:r>
            <a:endParaRPr lang="en-US" sz="2000" dirty="0"/>
          </a:p>
          <a:p>
            <a:r>
              <a:rPr lang="en-US" sz="2000" dirty="0"/>
              <a:t>Starts with output, works backwards</a:t>
            </a:r>
          </a:p>
        </p:txBody>
      </p:sp>
    </p:spTree>
    <p:extLst>
      <p:ext uri="{BB962C8B-B14F-4D97-AF65-F5344CB8AC3E}">
        <p14:creationId xmlns:p14="http://schemas.microsoft.com/office/powerpoint/2010/main" val="3780942205"/>
      </p:ext>
    </p:extLst>
  </p:cSld>
  <p:clrMapOvr>
    <a:masterClrMapping/>
  </p:clrMapOvr>
  <p:transition>
    <p:cut/>
  </p:transition>
</p:sld>
</file>

<file path=ppt/theme/theme1.xml><?xml version="1.0" encoding="utf-8"?>
<a:theme xmlns:a="http://schemas.openxmlformats.org/drawingml/2006/main" name="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widescreen_slide_template_2017" id="{E9ABBDF8-B220-F340-85AF-73C151397ADE}" vid="{38A635B3-E1F6-234C-A40B-499FB3FCA518}"/>
    </a:ext>
  </a:extLst>
</a:theme>
</file>

<file path=ppt/theme/theme2.xml><?xml version="1.0" encoding="utf-8"?>
<a:theme xmlns:a="http://schemas.openxmlformats.org/drawingml/2006/main" name="1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widescreen_slide_template_2017" id="{E9ABBDF8-B220-F340-85AF-73C151397ADE}" vid="{11154DD9-E292-3B4B-AA37-671750969814}"/>
    </a:ext>
  </a:extLst>
</a:theme>
</file>

<file path=ppt/theme/theme3.xml><?xml version="1.0" encoding="utf-8"?>
<a:theme xmlns:a="http://schemas.openxmlformats.org/drawingml/2006/main" name="1_EMBL-EBI_slide_template_July_2015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widescreen_slide_template_2017" id="{E9ABBDF8-B220-F340-85AF-73C151397ADE}" vid="{38A635B3-E1F6-234C-A40B-499FB3FCA518}"/>
    </a:ext>
  </a:extLst>
</a:theme>
</file>

<file path=ppt/theme/theme4.xml><?xml version="1.0" encoding="utf-8"?>
<a:theme xmlns:a="http://schemas.openxmlformats.org/drawingml/2006/main" name="2_Leere Präsentation">
  <a:themeElements>
    <a:clrScheme name="">
      <a:dk1>
        <a:srgbClr val="000000"/>
      </a:dk1>
      <a:lt1>
        <a:srgbClr val="FFFFFF"/>
      </a:lt1>
      <a:dk2>
        <a:srgbClr val="007E82"/>
      </a:dk2>
      <a:lt2>
        <a:srgbClr val="7D7D7D"/>
      </a:lt2>
      <a:accent1>
        <a:srgbClr val="72AD46"/>
      </a:accent1>
      <a:accent2>
        <a:srgbClr val="DF001A"/>
      </a:accent2>
      <a:accent3>
        <a:srgbClr val="FFFFFF"/>
      </a:accent3>
      <a:accent4>
        <a:srgbClr val="000000"/>
      </a:accent4>
      <a:accent5>
        <a:srgbClr val="BCD3B0"/>
      </a:accent5>
      <a:accent6>
        <a:srgbClr val="CA0016"/>
      </a:accent6>
      <a:hlink>
        <a:srgbClr val="007E82"/>
      </a:hlink>
      <a:folHlink>
        <a:srgbClr val="72AD46"/>
      </a:folHlink>
    </a:clrScheme>
    <a:fontScheme name="Leere Präsentation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chemeClr val="accent1"/>
        </a:solidFill>
        <a:ln w="9525" cap="flat" cmpd="sng" algn="ctr">
          <a:solidFill>
            <a:schemeClr val="tx1"/>
          </a:solidFill>
          <a:prstDash val="solid"/>
          <a:round/>
          <a:headEnd type="none" w="med" len="med"/>
          <a:tailEnd type="none" w="med" len="med"/>
        </a:ln>
        <a:effectLst/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l" defTabSz="1981200" rtl="0" eaLnBrk="0" fontAlgn="base" latinLnBrk="0" hangingPunct="0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de-DE" sz="5200" b="0" i="0" u="none" strike="noStrike" cap="none" normalizeH="0" baseline="0" smtClean="0">
            <a:ln>
              <a:noFill/>
            </a:ln>
            <a:solidFill>
              <a:schemeClr val="tx1"/>
            </a:solidFill>
            <a:effectLst/>
            <a:latin typeface="Arial" charset="0"/>
          </a:defRPr>
        </a:defPPr>
      </a:lstStyle>
    </a:lnDef>
  </a:objectDefaults>
  <a:extraClrSchemeLst>
    <a:extraClrScheme>
      <a:clrScheme name="Leere Präsentation 1">
        <a:dk1>
          <a:srgbClr val="2D2015"/>
        </a:dk1>
        <a:lt1>
          <a:srgbClr val="FFFFFF"/>
        </a:lt1>
        <a:dk2>
          <a:srgbClr val="523E26"/>
        </a:dk2>
        <a:lt2>
          <a:srgbClr val="DFC08D"/>
        </a:lt2>
        <a:accent1>
          <a:srgbClr val="8C7B70"/>
        </a:accent1>
        <a:accent2>
          <a:srgbClr val="8F5F2F"/>
        </a:accent2>
        <a:accent3>
          <a:srgbClr val="B3AFAC"/>
        </a:accent3>
        <a:accent4>
          <a:srgbClr val="DADADA"/>
        </a:accent4>
        <a:accent5>
          <a:srgbClr val="C5BFBB"/>
        </a:accent5>
        <a:accent6>
          <a:srgbClr val="81552A"/>
        </a:accent6>
        <a:hlink>
          <a:srgbClr val="CCB400"/>
        </a:hlink>
        <a:folHlink>
          <a:srgbClr val="8C9EA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Leere Präsentation 2">
        <a:dk1>
          <a:srgbClr val="000000"/>
        </a:dk1>
        <a:lt1>
          <a:srgbClr val="DCDCDC"/>
        </a:lt1>
        <a:dk2>
          <a:srgbClr val="007E82"/>
        </a:dk2>
        <a:lt2>
          <a:srgbClr val="7D7D7D"/>
        </a:lt2>
        <a:accent1>
          <a:srgbClr val="72AD46"/>
        </a:accent1>
        <a:accent2>
          <a:srgbClr val="DF001A"/>
        </a:accent2>
        <a:accent3>
          <a:srgbClr val="EBEBEB"/>
        </a:accent3>
        <a:accent4>
          <a:srgbClr val="000000"/>
        </a:accent4>
        <a:accent5>
          <a:srgbClr val="BCD3B0"/>
        </a:accent5>
        <a:accent6>
          <a:srgbClr val="CA0016"/>
        </a:accent6>
        <a:hlink>
          <a:srgbClr val="007E82"/>
        </a:hlink>
        <a:folHlink>
          <a:srgbClr val="72AD46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  <a:extLst>
    <a:ext uri="{05A4C25C-085E-4340-85A3-A5531E510DB2}">
      <thm15:themeFamily xmlns:thm15="http://schemas.microsoft.com/office/thememl/2012/main" name="EMBL-EBI_widescreen_slide_template_2017" id="{E9ABBDF8-B220-F340-85AF-73C151397ADE}" vid="{11154DD9-E292-3B4B-AA37-671750969814}"/>
    </a:ext>
  </a:extLst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6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3166</TotalTime>
  <Words>757</Words>
  <Application>Microsoft Macintosh PowerPoint</Application>
  <PresentationFormat>Widescreen</PresentationFormat>
  <Paragraphs>100</Paragraphs>
  <Slides>20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20</vt:i4>
      </vt:variant>
    </vt:vector>
  </HeadingPairs>
  <TitlesOfParts>
    <vt:vector size="30" baseType="lpstr">
      <vt:lpstr>Arial</vt:lpstr>
      <vt:lpstr>Calibri</vt:lpstr>
      <vt:lpstr>Franklin Gothic Book</vt:lpstr>
      <vt:lpstr>HelveticaNeueLT Pro 35 Th</vt:lpstr>
      <vt:lpstr>HelveticaNeueLT Pro 45 Lt</vt:lpstr>
      <vt:lpstr>Times</vt:lpstr>
      <vt:lpstr>EMBL-EBI_slide_template_July_2015</vt:lpstr>
      <vt:lpstr>1_Leere Präsentation</vt:lpstr>
      <vt:lpstr>1_EMBL-EBI_slide_template_July_2015</vt:lpstr>
      <vt:lpstr>2_Leere Präsentation</vt:lpstr>
      <vt:lpstr>Introduction to Snakemake and Nextflow</vt:lpstr>
      <vt:lpstr>What are Workflow Managers?</vt:lpstr>
      <vt:lpstr>Snakemake</vt:lpstr>
      <vt:lpstr>Why use a workflow manager?</vt:lpstr>
      <vt:lpstr>Why use a workflow manager?</vt:lpstr>
      <vt:lpstr>Why use a workflow manager?</vt:lpstr>
      <vt:lpstr>Why use a workflow manager?</vt:lpstr>
      <vt:lpstr>How does snakemake work?</vt:lpstr>
      <vt:lpstr>How does snakemake work?</vt:lpstr>
      <vt:lpstr>How does snakemake work?</vt:lpstr>
      <vt:lpstr>How does snakemake work?</vt:lpstr>
      <vt:lpstr>How does snakemake work?</vt:lpstr>
      <vt:lpstr>How does snakemake work?</vt:lpstr>
      <vt:lpstr>How does snakemake work?</vt:lpstr>
      <vt:lpstr>How does snakemake work?</vt:lpstr>
      <vt:lpstr>How does snakemake work?</vt:lpstr>
      <vt:lpstr>How does snakemake work?</vt:lpstr>
      <vt:lpstr>Some more snakemake options</vt:lpstr>
      <vt:lpstr>Learn snakemake!</vt:lpstr>
      <vt:lpstr>Nextflow vs Snakemake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Title</dc:title>
  <dc:creator>Microsoft Office User</dc:creator>
  <cp:lastModifiedBy>Leah Rosen</cp:lastModifiedBy>
  <cp:revision>130</cp:revision>
  <dcterms:created xsi:type="dcterms:W3CDTF">2017-02-14T11:22:18Z</dcterms:created>
  <dcterms:modified xsi:type="dcterms:W3CDTF">2021-01-21T09:49:40Z</dcterms:modified>
</cp:coreProperties>
</file>